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ico" ContentType="image/x-icon"/>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Lst>
  <p:notesMasterIdLst>
    <p:notesMasterId r:id="rId65"/>
  </p:notesMasterIdLst>
  <p:sldIdLst>
    <p:sldId id="256" r:id="rId5"/>
    <p:sldId id="329" r:id="rId6"/>
    <p:sldId id="334" r:id="rId7"/>
    <p:sldId id="339" r:id="rId8"/>
    <p:sldId id="296" r:id="rId9"/>
    <p:sldId id="335" r:id="rId10"/>
    <p:sldId id="333" r:id="rId11"/>
    <p:sldId id="297" r:id="rId12"/>
    <p:sldId id="328" r:id="rId13"/>
    <p:sldId id="304" r:id="rId14"/>
    <p:sldId id="309" r:id="rId15"/>
    <p:sldId id="305" r:id="rId16"/>
    <p:sldId id="306" r:id="rId17"/>
    <p:sldId id="307" r:id="rId18"/>
    <p:sldId id="308" r:id="rId19"/>
    <p:sldId id="336" r:id="rId20"/>
    <p:sldId id="354" r:id="rId21"/>
    <p:sldId id="355" r:id="rId22"/>
    <p:sldId id="337" r:id="rId23"/>
    <p:sldId id="377" r:id="rId24"/>
    <p:sldId id="342" r:id="rId25"/>
    <p:sldId id="341" r:id="rId26"/>
    <p:sldId id="340" r:id="rId27"/>
    <p:sldId id="349" r:id="rId28"/>
    <p:sldId id="357" r:id="rId29"/>
    <p:sldId id="345" r:id="rId30"/>
    <p:sldId id="348" r:id="rId31"/>
    <p:sldId id="351" r:id="rId32"/>
    <p:sldId id="353" r:id="rId33"/>
    <p:sldId id="352" r:id="rId34"/>
    <p:sldId id="343" r:id="rId35"/>
    <p:sldId id="379" r:id="rId36"/>
    <p:sldId id="346" r:id="rId37"/>
    <p:sldId id="358" r:id="rId38"/>
    <p:sldId id="347" r:id="rId39"/>
    <p:sldId id="360" r:id="rId40"/>
    <p:sldId id="299" r:id="rId41"/>
    <p:sldId id="378" r:id="rId42"/>
    <p:sldId id="301" r:id="rId43"/>
    <p:sldId id="356" r:id="rId44"/>
    <p:sldId id="375" r:id="rId45"/>
    <p:sldId id="359" r:id="rId46"/>
    <p:sldId id="365" r:id="rId47"/>
    <p:sldId id="366" r:id="rId48"/>
    <p:sldId id="367" r:id="rId49"/>
    <p:sldId id="368" r:id="rId50"/>
    <p:sldId id="369" r:id="rId51"/>
    <p:sldId id="370" r:id="rId52"/>
    <p:sldId id="371" r:id="rId53"/>
    <p:sldId id="372" r:id="rId54"/>
    <p:sldId id="373" r:id="rId55"/>
    <p:sldId id="374" r:id="rId56"/>
    <p:sldId id="363" r:id="rId57"/>
    <p:sldId id="376" r:id="rId58"/>
    <p:sldId id="327" r:id="rId59"/>
    <p:sldId id="332" r:id="rId60"/>
    <p:sldId id="272" r:id="rId61"/>
    <p:sldId id="380" r:id="rId62"/>
    <p:sldId id="381" r:id="rId63"/>
    <p:sldId id="276" r:id="rId64"/>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235488"/>
    <a:srgbClr val="3F96A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260" autoAdjust="0"/>
    <p:restoredTop sz="94659" autoAdjust="0"/>
  </p:normalViewPr>
  <p:slideViewPr>
    <p:cSldViewPr snapToGrid="0">
      <p:cViewPr varScale="1">
        <p:scale>
          <a:sx n="90" d="100"/>
          <a:sy n="90" d="100"/>
        </p:scale>
        <p:origin x="372" y="90"/>
      </p:cViewPr>
      <p:guideLst/>
    </p:cSldViewPr>
  </p:slideViewPr>
  <p:outlineViewPr>
    <p:cViewPr>
      <p:scale>
        <a:sx n="33" d="100"/>
        <a:sy n="33" d="100"/>
      </p:scale>
      <p:origin x="0" y="-9366"/>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presProps" Target="presProps.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794661F-72CB-4D03-B1F8-54B06A4DCBED}" type="datetimeFigureOut">
              <a:rPr lang="en-US" smtClean="0"/>
              <a:t>11/7/2017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14312E1-3625-4267-9429-19385626FC22}" type="slidenum">
              <a:rPr lang="en-US" smtClean="0"/>
              <a:t>‹#›</a:t>
            </a:fld>
            <a:endParaRPr lang="en-US"/>
          </a:p>
        </p:txBody>
      </p:sp>
    </p:spTree>
    <p:extLst>
      <p:ext uri="{BB962C8B-B14F-4D97-AF65-F5344CB8AC3E}">
        <p14:creationId xmlns:p14="http://schemas.microsoft.com/office/powerpoint/2010/main" val="15819317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14312E1-3625-4267-9429-19385626FC22}" type="slidenum">
              <a:rPr lang="en-US" smtClean="0"/>
              <a:t>38</a:t>
            </a:fld>
            <a:endParaRPr lang="en-US"/>
          </a:p>
        </p:txBody>
      </p:sp>
    </p:spTree>
    <p:extLst>
      <p:ext uri="{BB962C8B-B14F-4D97-AF65-F5344CB8AC3E}">
        <p14:creationId xmlns:p14="http://schemas.microsoft.com/office/powerpoint/2010/main" val="279584446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8" Type="http://schemas.openxmlformats.org/officeDocument/2006/relationships/image" Target="../media/image10.jpeg"/><Relationship Id="rId13" Type="http://schemas.openxmlformats.org/officeDocument/2006/relationships/image" Target="../media/image15.jpeg"/><Relationship Id="rId18" Type="http://schemas.openxmlformats.org/officeDocument/2006/relationships/image" Target="../media/image20.jpeg"/><Relationship Id="rId3" Type="http://schemas.openxmlformats.org/officeDocument/2006/relationships/image" Target="../media/image2.jpeg"/><Relationship Id="rId7" Type="http://schemas.openxmlformats.org/officeDocument/2006/relationships/image" Target="../media/image9.jpeg"/><Relationship Id="rId12" Type="http://schemas.openxmlformats.org/officeDocument/2006/relationships/image" Target="../media/image14.jpeg"/><Relationship Id="rId17" Type="http://schemas.openxmlformats.org/officeDocument/2006/relationships/image" Target="../media/image19.jpeg"/><Relationship Id="rId2" Type="http://schemas.openxmlformats.org/officeDocument/2006/relationships/image" Target="../media/image5.jpeg"/><Relationship Id="rId16" Type="http://schemas.openxmlformats.org/officeDocument/2006/relationships/image" Target="../media/image18.jpeg"/><Relationship Id="rId1" Type="http://schemas.openxmlformats.org/officeDocument/2006/relationships/slideMaster" Target="../slideMasters/slideMaster1.xml"/><Relationship Id="rId6" Type="http://schemas.openxmlformats.org/officeDocument/2006/relationships/image" Target="../media/image8.jpeg"/><Relationship Id="rId11" Type="http://schemas.openxmlformats.org/officeDocument/2006/relationships/image" Target="../media/image13.jpeg"/><Relationship Id="rId5" Type="http://schemas.openxmlformats.org/officeDocument/2006/relationships/image" Target="../media/image7.jpeg"/><Relationship Id="rId15" Type="http://schemas.openxmlformats.org/officeDocument/2006/relationships/image" Target="../media/image17.jpeg"/><Relationship Id="rId10" Type="http://schemas.openxmlformats.org/officeDocument/2006/relationships/image" Target="../media/image12.jpeg"/><Relationship Id="rId19" Type="http://schemas.openxmlformats.org/officeDocument/2006/relationships/image" Target="../media/image21.jpeg"/><Relationship Id="rId4" Type="http://schemas.openxmlformats.org/officeDocument/2006/relationships/image" Target="../media/image6.jpeg"/><Relationship Id="rId9" Type="http://schemas.openxmlformats.org/officeDocument/2006/relationships/image" Target="../media/image11.jpeg"/><Relationship Id="rId14" Type="http://schemas.openxmlformats.org/officeDocument/2006/relationships/image" Target="../media/image16.jpeg"/></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9"/>
            <a:ext cx="9144000" cy="706437"/>
          </a:xfrm>
        </p:spPr>
        <p:txBody>
          <a:bodyPr anchor="b">
            <a:normAutofit/>
          </a:bodyPr>
          <a:lstStyle>
            <a:lvl1pPr algn="ctr">
              <a:defRPr sz="4000" baseline="0">
                <a:solidFill>
                  <a:schemeClr val="bg1"/>
                </a:solidFill>
                <a:latin typeface="Calibri" panose="020F0502020204030204" pitchFamily="34" charset="0"/>
              </a:defRPr>
            </a:lvl1pPr>
          </a:lstStyle>
          <a:p>
            <a:r>
              <a:rPr lang="en-US"/>
              <a:t>Click to edit Master title style</a:t>
            </a:r>
            <a:endParaRPr lang="en-US" dirty="0"/>
          </a:p>
        </p:txBody>
      </p:sp>
      <p:sp>
        <p:nvSpPr>
          <p:cNvPr id="3" name="Subtitle 2"/>
          <p:cNvSpPr>
            <a:spLocks noGrp="1"/>
          </p:cNvSpPr>
          <p:nvPr>
            <p:ph type="subTitle" idx="1"/>
          </p:nvPr>
        </p:nvSpPr>
        <p:spPr>
          <a:xfrm>
            <a:off x="1524000" y="1963738"/>
            <a:ext cx="9144000" cy="1350962"/>
          </a:xfrm>
        </p:spPr>
        <p:txBody>
          <a:bodyPr/>
          <a:lstStyle>
            <a:lvl1pPr marL="0" indent="0" algn="ctr">
              <a:buNone/>
              <a:defRPr sz="2400">
                <a:solidFill>
                  <a:schemeClr val="bg1"/>
                </a:solidFill>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CE64BBA-84F7-4232-91D6-833B4D1FEE26}" type="datetime1">
              <a:rPr lang="de-CH" smtClean="0"/>
              <a:t>07.11.2017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460F1A-4B65-4A20-9DB8-9920A00046ED}" type="slidenum">
              <a:rPr lang="en-US" smtClean="0"/>
              <a:t>‹#›</a:t>
            </a:fld>
            <a:endParaRPr lang="en-US"/>
          </a:p>
        </p:txBody>
      </p:sp>
    </p:spTree>
    <p:extLst>
      <p:ext uri="{BB962C8B-B14F-4D97-AF65-F5344CB8AC3E}">
        <p14:creationId xmlns:p14="http://schemas.microsoft.com/office/powerpoint/2010/main" val="41640098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235488"/>
                </a:solidFill>
              </a:defRPr>
            </a:lvl1p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lvl1pPr>
              <a:defRPr>
                <a:solidFill>
                  <a:srgbClr val="235488"/>
                </a:solidFill>
              </a:defRPr>
            </a:lvl1pPr>
            <a:lvl2pPr>
              <a:defRPr>
                <a:solidFill>
                  <a:srgbClr val="235488"/>
                </a:solidFill>
              </a:defRPr>
            </a:lvl2pPr>
            <a:lvl3pPr>
              <a:defRPr>
                <a:solidFill>
                  <a:srgbClr val="235488"/>
                </a:solidFill>
              </a:defRPr>
            </a:lvl3pPr>
            <a:lvl4pPr>
              <a:defRPr>
                <a:solidFill>
                  <a:srgbClr val="235488"/>
                </a:solidFill>
              </a:defRPr>
            </a:lvl4pPr>
            <a:lvl5pPr>
              <a:defRPr>
                <a:solidFill>
                  <a:srgbClr val="23548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lvl1pPr>
              <a:defRPr>
                <a:solidFill>
                  <a:srgbClr val="235488"/>
                </a:solidFill>
              </a:defRPr>
            </a:lvl1pPr>
            <a:lvl2pPr>
              <a:defRPr>
                <a:solidFill>
                  <a:srgbClr val="235488"/>
                </a:solidFill>
              </a:defRPr>
            </a:lvl2pPr>
            <a:lvl3pPr>
              <a:defRPr>
                <a:solidFill>
                  <a:srgbClr val="235488"/>
                </a:solidFill>
              </a:defRPr>
            </a:lvl3pPr>
            <a:lvl4pPr>
              <a:defRPr>
                <a:solidFill>
                  <a:srgbClr val="235488"/>
                </a:solidFill>
              </a:defRPr>
            </a:lvl4pPr>
            <a:lvl5pPr>
              <a:defRPr>
                <a:solidFill>
                  <a:srgbClr val="23548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0C57F61-BCD3-4347-8B33-D2803ED2333B}" type="datetime1">
              <a:rPr lang="de-CH" smtClean="0"/>
              <a:t>07.11.2017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2460F1A-4B65-4A20-9DB8-9920A00046ED}" type="slidenum">
              <a:rPr lang="en-US" smtClean="0"/>
              <a:t>‹#›</a:t>
            </a:fld>
            <a:endParaRPr lang="en-US"/>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10945" y="125914"/>
            <a:ext cx="1285715" cy="720000"/>
          </a:xfrm>
          <a:prstGeom prst="rect">
            <a:avLst/>
          </a:prstGeom>
        </p:spPr>
      </p:pic>
    </p:spTree>
    <p:extLst>
      <p:ext uri="{BB962C8B-B14F-4D97-AF65-F5344CB8AC3E}">
        <p14:creationId xmlns:p14="http://schemas.microsoft.com/office/powerpoint/2010/main" val="17857132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9"/>
            <a:ext cx="10515600" cy="1325563"/>
          </a:xfrm>
        </p:spPr>
        <p:txBody>
          <a:bodyPr/>
          <a:lstStyle>
            <a:lvl1pPr>
              <a:defRPr>
                <a:solidFill>
                  <a:srgbClr val="235488"/>
                </a:solidFill>
              </a:defRPr>
            </a:lvl1pPr>
          </a:lstStyle>
          <a:p>
            <a:r>
              <a:rPr lang="en-US"/>
              <a:t>Click to edit Master title style</a:t>
            </a:r>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solidFill>
                  <a:srgbClr val="235488"/>
                </a:solidFill>
              </a:defRPr>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9" y="2505075"/>
            <a:ext cx="5157787" cy="3684588"/>
          </a:xfrm>
        </p:spPr>
        <p:txBody>
          <a:bodyPr/>
          <a:lstStyle>
            <a:lvl1pPr>
              <a:defRPr>
                <a:solidFill>
                  <a:srgbClr val="235488"/>
                </a:solidFill>
              </a:defRPr>
            </a:lvl1pPr>
            <a:lvl2pPr>
              <a:defRPr>
                <a:solidFill>
                  <a:srgbClr val="235488"/>
                </a:solidFill>
              </a:defRPr>
            </a:lvl2pPr>
            <a:lvl3pPr>
              <a:defRPr>
                <a:solidFill>
                  <a:srgbClr val="235488"/>
                </a:solidFill>
              </a:defRPr>
            </a:lvl3pPr>
            <a:lvl4pPr>
              <a:defRPr>
                <a:solidFill>
                  <a:srgbClr val="235488"/>
                </a:solidFill>
              </a:defRPr>
            </a:lvl4pPr>
            <a:lvl5pPr>
              <a:defRPr>
                <a:solidFill>
                  <a:srgbClr val="23548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3" y="1681163"/>
            <a:ext cx="5183188" cy="823912"/>
          </a:xfrm>
        </p:spPr>
        <p:txBody>
          <a:bodyPr anchor="b"/>
          <a:lstStyle>
            <a:lvl1pPr marL="0" indent="0">
              <a:buNone/>
              <a:defRPr sz="2400" b="1">
                <a:solidFill>
                  <a:srgbClr val="235488"/>
                </a:solidFill>
              </a:defRPr>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3" y="2505075"/>
            <a:ext cx="5183188" cy="3684588"/>
          </a:xfrm>
        </p:spPr>
        <p:txBody>
          <a:bodyPr/>
          <a:lstStyle>
            <a:lvl1pPr>
              <a:defRPr>
                <a:solidFill>
                  <a:srgbClr val="235488"/>
                </a:solidFill>
              </a:defRPr>
            </a:lvl1pPr>
            <a:lvl2pPr>
              <a:defRPr>
                <a:solidFill>
                  <a:srgbClr val="235488"/>
                </a:solidFill>
              </a:defRPr>
            </a:lvl2pPr>
            <a:lvl3pPr>
              <a:defRPr>
                <a:solidFill>
                  <a:srgbClr val="235488"/>
                </a:solidFill>
              </a:defRPr>
            </a:lvl3pPr>
            <a:lvl4pPr>
              <a:defRPr>
                <a:solidFill>
                  <a:srgbClr val="235488"/>
                </a:solidFill>
              </a:defRPr>
            </a:lvl4pPr>
            <a:lvl5pPr>
              <a:defRPr>
                <a:solidFill>
                  <a:srgbClr val="23548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F2A2724-EAC7-4812-B070-6B58FA21CD37}" type="datetime1">
              <a:rPr lang="de-CH" smtClean="0"/>
              <a:t>07.11.2017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2460F1A-4B65-4A20-9DB8-9920A00046ED}" type="slidenum">
              <a:rPr lang="en-US" smtClean="0"/>
              <a:t>‹#›</a:t>
            </a:fld>
            <a:endParaRPr lang="en-US"/>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10945" y="125914"/>
            <a:ext cx="1285715" cy="720000"/>
          </a:xfrm>
          <a:prstGeom prst="rect">
            <a:avLst/>
          </a:prstGeom>
        </p:spPr>
      </p:pic>
    </p:spTree>
    <p:extLst>
      <p:ext uri="{BB962C8B-B14F-4D97-AF65-F5344CB8AC3E}">
        <p14:creationId xmlns:p14="http://schemas.microsoft.com/office/powerpoint/2010/main" val="30424486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solidFill>
                  <a:srgbClr val="235488"/>
                </a:solidFill>
              </a:defRPr>
            </a:lvl1pPr>
          </a:lstStyle>
          <a:p>
            <a:r>
              <a:rPr lang="en-US"/>
              <a:t>Click to edit Master title style</a:t>
            </a:r>
          </a:p>
        </p:txBody>
      </p:sp>
      <p:sp>
        <p:nvSpPr>
          <p:cNvPr id="3" name="Content Placeholder 2"/>
          <p:cNvSpPr>
            <a:spLocks noGrp="1"/>
          </p:cNvSpPr>
          <p:nvPr>
            <p:ph idx="1"/>
          </p:nvPr>
        </p:nvSpPr>
        <p:spPr>
          <a:xfrm>
            <a:off x="5183188" y="987431"/>
            <a:ext cx="6172200" cy="4873625"/>
          </a:xfrm>
        </p:spPr>
        <p:txBody>
          <a:bodyPr/>
          <a:lstStyle>
            <a:lvl1pPr>
              <a:defRPr sz="3200">
                <a:solidFill>
                  <a:srgbClr val="235488"/>
                </a:solidFill>
              </a:defRPr>
            </a:lvl1pPr>
            <a:lvl2pPr>
              <a:defRPr sz="2800">
                <a:solidFill>
                  <a:srgbClr val="235488"/>
                </a:solidFill>
              </a:defRPr>
            </a:lvl2pPr>
            <a:lvl3pPr>
              <a:defRPr sz="2400">
                <a:solidFill>
                  <a:srgbClr val="235488"/>
                </a:solidFill>
              </a:defRPr>
            </a:lvl3pPr>
            <a:lvl4pPr>
              <a:defRPr sz="2000">
                <a:solidFill>
                  <a:srgbClr val="235488"/>
                </a:solidFill>
              </a:defRPr>
            </a:lvl4pPr>
            <a:lvl5pPr>
              <a:defRPr sz="2000">
                <a:solidFill>
                  <a:srgbClr val="235488"/>
                </a:solidFill>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solidFill>
                  <a:srgbClr val="235488"/>
                </a:solidFill>
              </a:defRPr>
            </a:lvl1pPr>
            <a:lvl2pPr marL="457178" indent="0">
              <a:buNone/>
              <a:defRPr sz="1400"/>
            </a:lvl2pPr>
            <a:lvl3pPr marL="914354" indent="0">
              <a:buNone/>
              <a:defRPr sz="1200"/>
            </a:lvl3pPr>
            <a:lvl4pPr marL="1371532" indent="0">
              <a:buNone/>
              <a:defRPr sz="1000"/>
            </a:lvl4pPr>
            <a:lvl5pPr marL="1828709" indent="0">
              <a:buNone/>
              <a:defRPr sz="1000"/>
            </a:lvl5pPr>
            <a:lvl6pPr marL="2285886" indent="0">
              <a:buNone/>
              <a:defRPr sz="1000"/>
            </a:lvl6pPr>
            <a:lvl7pPr marL="2743062" indent="0">
              <a:buNone/>
              <a:defRPr sz="1000"/>
            </a:lvl7pPr>
            <a:lvl8pPr marL="3200240" indent="0">
              <a:buNone/>
              <a:defRPr sz="1000"/>
            </a:lvl8pPr>
            <a:lvl9pPr marL="3657418"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A23412F-2591-4C23-AE02-0042CAD35022}" type="datetime1">
              <a:rPr lang="de-CH" smtClean="0"/>
              <a:t>07.11.2017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2460F1A-4B65-4A20-9DB8-9920A00046ED}" type="slidenum">
              <a:rPr lang="en-US" smtClean="0"/>
              <a:t>‹#›</a:t>
            </a:fld>
            <a:endParaRPr lang="en-US"/>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10945" y="125914"/>
            <a:ext cx="1285715" cy="720000"/>
          </a:xfrm>
          <a:prstGeom prst="rect">
            <a:avLst/>
          </a:prstGeom>
        </p:spPr>
      </p:pic>
    </p:spTree>
    <p:extLst>
      <p:ext uri="{BB962C8B-B14F-4D97-AF65-F5344CB8AC3E}">
        <p14:creationId xmlns:p14="http://schemas.microsoft.com/office/powerpoint/2010/main" val="302060313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solidFill>
                  <a:srgbClr val="235488"/>
                </a:solidFill>
              </a:defRPr>
            </a:lvl1pPr>
          </a:lstStyle>
          <a:p>
            <a:r>
              <a:rPr lang="en-US"/>
              <a:t>Click to edit Master title style</a:t>
            </a:r>
          </a:p>
        </p:txBody>
      </p:sp>
      <p:sp>
        <p:nvSpPr>
          <p:cNvPr id="3" name="Picture Placeholder 2"/>
          <p:cNvSpPr>
            <a:spLocks noGrp="1"/>
          </p:cNvSpPr>
          <p:nvPr>
            <p:ph type="pic" idx="1"/>
          </p:nvPr>
        </p:nvSpPr>
        <p:spPr>
          <a:xfrm>
            <a:off x="5183188" y="987431"/>
            <a:ext cx="6172200" cy="4873625"/>
          </a:xfrm>
        </p:spPr>
        <p:txBody>
          <a:bodyPr/>
          <a:lstStyle>
            <a:lvl1pPr marL="0" indent="0">
              <a:buNone/>
              <a:defRPr sz="3200"/>
            </a:lvl1pPr>
            <a:lvl2pPr marL="457178" indent="0">
              <a:buNone/>
              <a:defRPr sz="2800"/>
            </a:lvl2pPr>
            <a:lvl3pPr marL="914354" indent="0">
              <a:buNone/>
              <a:defRPr sz="2400"/>
            </a:lvl3pPr>
            <a:lvl4pPr marL="1371532" indent="0">
              <a:buNone/>
              <a:defRPr sz="2000"/>
            </a:lvl4pPr>
            <a:lvl5pPr marL="1828709" indent="0">
              <a:buNone/>
              <a:defRPr sz="2000"/>
            </a:lvl5pPr>
            <a:lvl6pPr marL="2285886" indent="0">
              <a:buNone/>
              <a:defRPr sz="2000"/>
            </a:lvl6pPr>
            <a:lvl7pPr marL="2743062" indent="0">
              <a:buNone/>
              <a:defRPr sz="2000"/>
            </a:lvl7pPr>
            <a:lvl8pPr marL="3200240" indent="0">
              <a:buNone/>
              <a:defRPr sz="2000"/>
            </a:lvl8pPr>
            <a:lvl9pPr marL="3657418"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solidFill>
                  <a:srgbClr val="235488"/>
                </a:solidFill>
              </a:defRPr>
            </a:lvl1pPr>
            <a:lvl2pPr marL="457178" indent="0">
              <a:buNone/>
              <a:defRPr sz="1400"/>
            </a:lvl2pPr>
            <a:lvl3pPr marL="914354" indent="0">
              <a:buNone/>
              <a:defRPr sz="1200"/>
            </a:lvl3pPr>
            <a:lvl4pPr marL="1371532" indent="0">
              <a:buNone/>
              <a:defRPr sz="1000"/>
            </a:lvl4pPr>
            <a:lvl5pPr marL="1828709" indent="0">
              <a:buNone/>
              <a:defRPr sz="1000"/>
            </a:lvl5pPr>
            <a:lvl6pPr marL="2285886" indent="0">
              <a:buNone/>
              <a:defRPr sz="1000"/>
            </a:lvl6pPr>
            <a:lvl7pPr marL="2743062" indent="0">
              <a:buNone/>
              <a:defRPr sz="1000"/>
            </a:lvl7pPr>
            <a:lvl8pPr marL="3200240" indent="0">
              <a:buNone/>
              <a:defRPr sz="1000"/>
            </a:lvl8pPr>
            <a:lvl9pPr marL="3657418"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C87C503-AE81-48CF-AD9F-1688C4657187}" type="datetime1">
              <a:rPr lang="de-CH" smtClean="0"/>
              <a:t>07.11.2017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2460F1A-4B65-4A20-9DB8-9920A00046ED}" type="slidenum">
              <a:rPr lang="en-US" smtClean="0"/>
              <a:t>‹#›</a:t>
            </a:fld>
            <a:endParaRPr lang="en-US"/>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10945" y="125914"/>
            <a:ext cx="1285715" cy="720000"/>
          </a:xfrm>
          <a:prstGeom prst="rect">
            <a:avLst/>
          </a:prstGeom>
        </p:spPr>
      </p:pic>
    </p:spTree>
    <p:extLst>
      <p:ext uri="{BB962C8B-B14F-4D97-AF65-F5344CB8AC3E}">
        <p14:creationId xmlns:p14="http://schemas.microsoft.com/office/powerpoint/2010/main" val="344110752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235488"/>
                </a:solidFill>
              </a:defRPr>
            </a:lvl1pPr>
          </a:lstStyle>
          <a:p>
            <a:r>
              <a:rPr lang="en-US"/>
              <a:t>Click to edit Master title style</a:t>
            </a:r>
          </a:p>
        </p:txBody>
      </p:sp>
      <p:sp>
        <p:nvSpPr>
          <p:cNvPr id="3" name="Vertical Text Placeholder 2"/>
          <p:cNvSpPr>
            <a:spLocks noGrp="1"/>
          </p:cNvSpPr>
          <p:nvPr>
            <p:ph type="body" orient="vert" idx="1"/>
          </p:nvPr>
        </p:nvSpPr>
        <p:spPr/>
        <p:txBody>
          <a:bodyPr vert="eaVert"/>
          <a:lstStyle>
            <a:lvl1pPr>
              <a:defRPr>
                <a:solidFill>
                  <a:srgbClr val="235488"/>
                </a:solidFill>
              </a:defRPr>
            </a:lvl1pPr>
            <a:lvl2pPr>
              <a:defRPr>
                <a:solidFill>
                  <a:srgbClr val="235488"/>
                </a:solidFill>
              </a:defRPr>
            </a:lvl2pPr>
            <a:lvl3pPr>
              <a:defRPr>
                <a:solidFill>
                  <a:srgbClr val="235488"/>
                </a:solidFill>
              </a:defRPr>
            </a:lvl3pPr>
            <a:lvl4pPr>
              <a:defRPr>
                <a:solidFill>
                  <a:srgbClr val="235488"/>
                </a:solidFill>
              </a:defRPr>
            </a:lvl4pPr>
            <a:lvl5pPr>
              <a:defRPr>
                <a:solidFill>
                  <a:srgbClr val="23548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1673B8E-C2DB-4B6B-8517-CAEE678160C3}" type="datetime1">
              <a:rPr lang="de-CH" smtClean="0"/>
              <a:t>07.11.2017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460F1A-4B65-4A20-9DB8-9920A00046ED}" type="slidenum">
              <a:rPr lang="en-US" smtClean="0"/>
              <a:t>‹#›</a:t>
            </a:fld>
            <a:endParaRPr lang="en-US"/>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5400000">
            <a:off x="11070943" y="5353499"/>
            <a:ext cx="1285715" cy="720000"/>
          </a:xfrm>
          <a:prstGeom prst="rect">
            <a:avLst/>
          </a:prstGeom>
        </p:spPr>
      </p:pic>
    </p:spTree>
    <p:extLst>
      <p:ext uri="{BB962C8B-B14F-4D97-AF65-F5344CB8AC3E}">
        <p14:creationId xmlns:p14="http://schemas.microsoft.com/office/powerpoint/2010/main" val="416472879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2" y="365125"/>
            <a:ext cx="2628900" cy="5811838"/>
          </a:xfrm>
        </p:spPr>
        <p:txBody>
          <a:bodyPr vert="eaVert"/>
          <a:lstStyle>
            <a:lvl1pPr>
              <a:defRPr>
                <a:solidFill>
                  <a:srgbClr val="235488"/>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838203" y="365125"/>
            <a:ext cx="7734300" cy="5811838"/>
          </a:xfrm>
        </p:spPr>
        <p:txBody>
          <a:bodyPr vert="eaVert"/>
          <a:lstStyle>
            <a:lvl1pPr>
              <a:defRPr>
                <a:solidFill>
                  <a:srgbClr val="235488"/>
                </a:solidFill>
              </a:defRPr>
            </a:lvl1pPr>
            <a:lvl2pPr>
              <a:defRPr>
                <a:solidFill>
                  <a:srgbClr val="235488"/>
                </a:solidFill>
              </a:defRPr>
            </a:lvl2pPr>
            <a:lvl3pPr>
              <a:defRPr>
                <a:solidFill>
                  <a:srgbClr val="235488"/>
                </a:solidFill>
              </a:defRPr>
            </a:lvl3pPr>
            <a:lvl4pPr>
              <a:defRPr>
                <a:solidFill>
                  <a:srgbClr val="235488"/>
                </a:solidFill>
              </a:defRPr>
            </a:lvl4pPr>
            <a:lvl5pPr>
              <a:defRPr>
                <a:solidFill>
                  <a:srgbClr val="23548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rot="5400000">
            <a:off x="-511174" y="1090614"/>
            <a:ext cx="1816103" cy="365125"/>
          </a:xfrm>
        </p:spPr>
        <p:txBody>
          <a:bodyPr/>
          <a:lstStyle/>
          <a:p>
            <a:fld id="{604E7BE2-6905-4AEA-B97D-77344283F46A}" type="datetime1">
              <a:rPr lang="de-CH" smtClean="0"/>
              <a:t>07.11.2017</a:t>
            </a:fld>
            <a:endParaRPr lang="en-US"/>
          </a:p>
        </p:txBody>
      </p:sp>
      <p:sp>
        <p:nvSpPr>
          <p:cNvPr id="5" name="Footer Placeholder 4"/>
          <p:cNvSpPr>
            <a:spLocks noGrp="1"/>
          </p:cNvSpPr>
          <p:nvPr>
            <p:ph type="ftr" sz="quarter" idx="11"/>
          </p:nvPr>
        </p:nvSpPr>
        <p:spPr>
          <a:xfrm rot="5400000">
            <a:off x="-853278" y="3586958"/>
            <a:ext cx="2500309" cy="365125"/>
          </a:xfrm>
        </p:spPr>
        <p:txBody>
          <a:bodyPr/>
          <a:lstStyle/>
          <a:p>
            <a:endParaRPr lang="en-US" dirty="0"/>
          </a:p>
        </p:txBody>
      </p:sp>
      <p:sp>
        <p:nvSpPr>
          <p:cNvPr id="6" name="Slide Number Placeholder 5"/>
          <p:cNvSpPr>
            <a:spLocks noGrp="1"/>
          </p:cNvSpPr>
          <p:nvPr>
            <p:ph type="sldNum" sz="quarter" idx="12"/>
          </p:nvPr>
        </p:nvSpPr>
        <p:spPr>
          <a:xfrm rot="5400000">
            <a:off x="-12698" y="5584826"/>
            <a:ext cx="819150" cy="365125"/>
          </a:xfrm>
        </p:spPr>
        <p:txBody>
          <a:bodyPr/>
          <a:lstStyle/>
          <a:p>
            <a:fld id="{62460F1A-4B65-4A20-9DB8-9920A00046ED}" type="slidenum">
              <a:rPr lang="en-US" smtClean="0"/>
              <a:t>‹#›</a:t>
            </a:fld>
            <a:endParaRPr lang="en-US"/>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5400000">
            <a:off x="11070943" y="5718618"/>
            <a:ext cx="1285714" cy="720000"/>
          </a:xfrm>
          <a:prstGeom prst="rect">
            <a:avLst/>
          </a:prstGeom>
        </p:spPr>
      </p:pic>
    </p:spTree>
    <p:extLst>
      <p:ext uri="{BB962C8B-B14F-4D97-AF65-F5344CB8AC3E}">
        <p14:creationId xmlns:p14="http://schemas.microsoft.com/office/powerpoint/2010/main" val="19161207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defRPr>
                <a:solidFill>
                  <a:srgbClr val="235488"/>
                </a:solidFill>
              </a:defRPr>
            </a:lvl1pPr>
            <a:lvl2pPr>
              <a:defRPr>
                <a:solidFill>
                  <a:srgbClr val="235488"/>
                </a:solidFill>
              </a:defRPr>
            </a:lvl2pPr>
            <a:lvl3pPr>
              <a:defRPr>
                <a:solidFill>
                  <a:srgbClr val="235488"/>
                </a:solidFill>
              </a:defRPr>
            </a:lvl3pPr>
            <a:lvl4pPr>
              <a:defRPr>
                <a:solidFill>
                  <a:srgbClr val="235488"/>
                </a:solidFill>
              </a:defRPr>
            </a:lvl4pPr>
            <a:lvl5pPr>
              <a:defRPr>
                <a:solidFill>
                  <a:srgbClr val="235488"/>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Date Placeholder 10"/>
          <p:cNvSpPr>
            <a:spLocks noGrp="1"/>
          </p:cNvSpPr>
          <p:nvPr>
            <p:ph type="dt" sz="half" idx="10"/>
          </p:nvPr>
        </p:nvSpPr>
        <p:spPr/>
        <p:txBody>
          <a:bodyPr/>
          <a:lstStyle/>
          <a:p>
            <a:fld id="{5A685163-C595-4207-83E7-F9EC657DEF0A}" type="datetime1">
              <a:rPr lang="de-CH" smtClean="0"/>
              <a:t>07.11.2017</a:t>
            </a:fld>
            <a:endParaRPr lang="en-US"/>
          </a:p>
        </p:txBody>
      </p:sp>
      <p:sp>
        <p:nvSpPr>
          <p:cNvPr id="12" name="Footer Placeholder 11"/>
          <p:cNvSpPr>
            <a:spLocks noGrp="1"/>
          </p:cNvSpPr>
          <p:nvPr>
            <p:ph type="ftr" sz="quarter" idx="11"/>
          </p:nvPr>
        </p:nvSpPr>
        <p:spPr/>
        <p:txBody>
          <a:bodyPr/>
          <a:lstStyle/>
          <a:p>
            <a:endParaRPr lang="en-US"/>
          </a:p>
        </p:txBody>
      </p:sp>
      <p:sp>
        <p:nvSpPr>
          <p:cNvPr id="13" name="Slide Number Placeholder 12"/>
          <p:cNvSpPr>
            <a:spLocks noGrp="1"/>
          </p:cNvSpPr>
          <p:nvPr>
            <p:ph type="sldNum" sz="quarter" idx="12"/>
          </p:nvPr>
        </p:nvSpPr>
        <p:spPr/>
        <p:txBody>
          <a:bodyPr/>
          <a:lstStyle/>
          <a:p>
            <a:fld id="{62460F1A-4B65-4A20-9DB8-9920A00046ED}" type="slidenum">
              <a:rPr lang="en-US" smtClean="0"/>
              <a:t>‹#›</a:t>
            </a:fld>
            <a:endParaRPr lang="en-US"/>
          </a:p>
        </p:txBody>
      </p:sp>
      <p:pic>
        <p:nvPicPr>
          <p:cNvPr id="17" name="Picture 1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10945" y="125914"/>
            <a:ext cx="1285715" cy="720000"/>
          </a:xfrm>
          <a:prstGeom prst="rect">
            <a:avLst/>
          </a:prstGeom>
        </p:spPr>
      </p:pic>
      <p:sp>
        <p:nvSpPr>
          <p:cNvPr id="4" name="Title 3"/>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501139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FBEEA07-8970-4C8F-AD0D-963311D3DAE5}" type="datetime1">
              <a:rPr lang="de-CH" smtClean="0"/>
              <a:t>07.11.2017</a:t>
            </a:fld>
            <a:endParaRPr lang="en-US" dirty="0"/>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2460F1A-4B65-4A20-9DB8-9920A00046ED}" type="slidenum">
              <a:rPr lang="en-US" smtClean="0"/>
              <a:t>‹#›</a:t>
            </a:fld>
            <a:endParaRPr lang="en-US"/>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10945" y="125914"/>
            <a:ext cx="1285715" cy="720000"/>
          </a:xfrm>
          <a:prstGeom prst="rect">
            <a:avLst/>
          </a:prstGeom>
        </p:spPr>
      </p:pic>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736592" y="1959864"/>
            <a:ext cx="2718816" cy="2938272"/>
          </a:xfrm>
          <a:prstGeom prst="rect">
            <a:avLst/>
          </a:prstGeom>
        </p:spPr>
      </p:pic>
    </p:spTree>
    <p:extLst>
      <p:ext uri="{BB962C8B-B14F-4D97-AF65-F5344CB8AC3E}">
        <p14:creationId xmlns:p14="http://schemas.microsoft.com/office/powerpoint/2010/main" val="20566258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A253EDF-6D02-432E-98AE-972FCD3CBFAF}" type="datetime1">
              <a:rPr lang="de-CH" smtClean="0"/>
              <a:t>07.11.2017</a:t>
            </a:fld>
            <a:endParaRPr lang="en-US" dirty="0"/>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2460F1A-4B65-4A20-9DB8-9920A00046ED}" type="slidenum">
              <a:rPr lang="en-US" smtClean="0"/>
              <a:t>‹#›</a:t>
            </a:fld>
            <a:endParaRPr lang="en-US"/>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10945" y="125914"/>
            <a:ext cx="1285715" cy="720000"/>
          </a:xfrm>
          <a:prstGeom prst="rect">
            <a:avLst/>
          </a:prstGeom>
        </p:spPr>
      </p:pic>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736592" y="1959864"/>
            <a:ext cx="2718816" cy="2938272"/>
          </a:xfrm>
          <a:prstGeom prst="rect">
            <a:avLst/>
          </a:prstGeom>
        </p:spPr>
      </p:pic>
      <p:sp>
        <p:nvSpPr>
          <p:cNvPr id="10" name="Title 9"/>
          <p:cNvSpPr>
            <a:spLocks noGrp="1"/>
          </p:cNvSpPr>
          <p:nvPr>
            <p:ph type="title"/>
          </p:nvPr>
        </p:nvSpPr>
        <p:spPr/>
        <p:txBody>
          <a:bodyPr/>
          <a:lstStyle/>
          <a:p>
            <a:r>
              <a:rPr lang="en-US"/>
              <a:t>Click to edit Master title style</a:t>
            </a:r>
          </a:p>
        </p:txBody>
      </p:sp>
      <p:sp>
        <p:nvSpPr>
          <p:cNvPr id="13" name="Text Placeholder 12"/>
          <p:cNvSpPr>
            <a:spLocks noGrp="1"/>
          </p:cNvSpPr>
          <p:nvPr>
            <p:ph type="body" sz="quarter" idx="13"/>
          </p:nvPr>
        </p:nvSpPr>
        <p:spPr>
          <a:xfrm>
            <a:off x="838200" y="1884363"/>
            <a:ext cx="3389313" cy="19732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ext Placeholder 12"/>
          <p:cNvSpPr>
            <a:spLocks noGrp="1"/>
          </p:cNvSpPr>
          <p:nvPr>
            <p:ph type="body" sz="quarter" idx="14"/>
          </p:nvPr>
        </p:nvSpPr>
        <p:spPr>
          <a:xfrm>
            <a:off x="838200" y="4051296"/>
            <a:ext cx="3389313" cy="19732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ext Placeholder 12"/>
          <p:cNvSpPr>
            <a:spLocks noGrp="1"/>
          </p:cNvSpPr>
          <p:nvPr>
            <p:ph type="body" sz="quarter" idx="15"/>
          </p:nvPr>
        </p:nvSpPr>
        <p:spPr>
          <a:xfrm>
            <a:off x="7964487" y="4052481"/>
            <a:ext cx="3389313" cy="19732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ext Placeholder 12"/>
          <p:cNvSpPr>
            <a:spLocks noGrp="1"/>
          </p:cNvSpPr>
          <p:nvPr>
            <p:ph type="body" sz="quarter" idx="16"/>
          </p:nvPr>
        </p:nvSpPr>
        <p:spPr>
          <a:xfrm>
            <a:off x="7964486" y="1884363"/>
            <a:ext cx="3389313" cy="19732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798903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2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B1D42E5-46E2-4F1C-AF7A-6512FDAD5DDF}" type="datetime1">
              <a:rPr lang="de-CH" smtClean="0"/>
              <a:t>07.11.2017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2460F1A-4B65-4A20-9DB8-9920A00046ED}" type="slidenum">
              <a:rPr lang="en-US" smtClean="0"/>
              <a:t>‹#›</a:t>
            </a:fld>
            <a:endParaRPr lang="en-US"/>
          </a:p>
        </p:txBody>
      </p:sp>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10945" y="125914"/>
            <a:ext cx="1285715" cy="720000"/>
          </a:xfrm>
          <a:prstGeom prst="rect">
            <a:avLst/>
          </a:prstGeom>
        </p:spPr>
      </p:pic>
    </p:spTree>
    <p:extLst>
      <p:ext uri="{BB962C8B-B14F-4D97-AF65-F5344CB8AC3E}">
        <p14:creationId xmlns:p14="http://schemas.microsoft.com/office/powerpoint/2010/main" val="33708181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3_Blank">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247579" y="0"/>
            <a:ext cx="9696842" cy="6858000"/>
          </a:xfrm>
          <a:prstGeom prst="rect">
            <a:avLst/>
          </a:prstGeom>
        </p:spPr>
      </p:pic>
    </p:spTree>
    <p:extLst>
      <p:ext uri="{BB962C8B-B14F-4D97-AF65-F5344CB8AC3E}">
        <p14:creationId xmlns:p14="http://schemas.microsoft.com/office/powerpoint/2010/main" val="5179943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586547" y="670430"/>
            <a:ext cx="1333800" cy="888503"/>
          </a:xfrm>
          <a:prstGeom prst="rect">
            <a:avLst/>
          </a:prstGeom>
        </p:spPr>
      </p:pic>
      <p:pic>
        <p:nvPicPr>
          <p:cNvPr id="5" name="Picture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710945" y="125914"/>
            <a:ext cx="1285715" cy="720000"/>
          </a:xfrm>
          <a:prstGeom prst="rect">
            <a:avLst/>
          </a:prstGeom>
        </p:spPr>
      </p:pic>
      <p:sp>
        <p:nvSpPr>
          <p:cNvPr id="7" name="Title 1"/>
          <p:cNvSpPr>
            <a:spLocks noGrp="1"/>
          </p:cNvSpPr>
          <p:nvPr>
            <p:ph type="title"/>
          </p:nvPr>
        </p:nvSpPr>
        <p:spPr>
          <a:xfrm>
            <a:off x="3162607" y="2070779"/>
            <a:ext cx="5617400" cy="798028"/>
          </a:xfrm>
        </p:spPr>
        <p:txBody>
          <a:bodyPr/>
          <a:lstStyle>
            <a:lvl1pPr algn="ctr">
              <a:defRPr>
                <a:solidFill>
                  <a:srgbClr val="235488"/>
                </a:solidFill>
              </a:defRPr>
            </a:lvl1pPr>
          </a:lstStyle>
          <a:p>
            <a:pPr algn="ctr"/>
            <a:r>
              <a:rPr lang="en-US" sz="2800"/>
              <a:t>Click to edit Master title style</a:t>
            </a:r>
            <a:endParaRPr lang="de-CH" sz="2800" dirty="0"/>
          </a:p>
        </p:txBody>
      </p:sp>
      <p:pic>
        <p:nvPicPr>
          <p:cNvPr id="9" name="Picture 8"/>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1025184" y="670430"/>
            <a:ext cx="1333800" cy="888503"/>
          </a:xfrm>
          <a:prstGeom prst="rect">
            <a:avLst/>
          </a:prstGeom>
        </p:spPr>
      </p:pic>
      <p:pic>
        <p:nvPicPr>
          <p:cNvPr id="10" name="Picture 9"/>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3162607" y="669733"/>
            <a:ext cx="1333800" cy="889200"/>
          </a:xfrm>
          <a:prstGeom prst="rect">
            <a:avLst/>
          </a:prstGeom>
        </p:spPr>
      </p:pic>
      <p:pic>
        <p:nvPicPr>
          <p:cNvPr id="11" name="Picture 10"/>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5305552" y="669733"/>
            <a:ext cx="1333800" cy="889200"/>
          </a:xfrm>
          <a:prstGeom prst="rect">
            <a:avLst/>
          </a:prstGeom>
        </p:spPr>
      </p:pic>
      <p:pic>
        <p:nvPicPr>
          <p:cNvPr id="12" name="Picture 11"/>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7445892" y="669733"/>
            <a:ext cx="1334115" cy="889200"/>
          </a:xfrm>
          <a:prstGeom prst="rect">
            <a:avLst/>
          </a:prstGeom>
        </p:spPr>
      </p:pic>
      <p:pic>
        <p:nvPicPr>
          <p:cNvPr id="14" name="Picture 13"/>
          <p:cNvPicPr>
            <a:picLocks noChangeAspect="1"/>
          </p:cNvPicPr>
          <p:nvPr userDrawn="1"/>
        </p:nvPicPr>
        <p:blipFill>
          <a:blip r:embed="rId8" cstate="print">
            <a:extLst>
              <a:ext uri="{28A0092B-C50C-407E-A947-70E740481C1C}">
                <a14:useLocalDpi xmlns:a14="http://schemas.microsoft.com/office/drawing/2010/main"/>
              </a:ext>
            </a:extLst>
          </a:blip>
          <a:stretch>
            <a:fillRect/>
          </a:stretch>
        </p:blipFill>
        <p:spPr>
          <a:xfrm>
            <a:off x="1025184" y="1984881"/>
            <a:ext cx="1333800" cy="888503"/>
          </a:xfrm>
          <a:prstGeom prst="rect">
            <a:avLst/>
          </a:prstGeom>
        </p:spPr>
      </p:pic>
      <p:pic>
        <p:nvPicPr>
          <p:cNvPr id="15" name="Picture 14"/>
          <p:cNvPicPr>
            <a:picLocks noChangeAspect="1"/>
          </p:cNvPicPr>
          <p:nvPr userDrawn="1"/>
        </p:nvPicPr>
        <p:blipFill>
          <a:blip r:embed="rId9" cstate="print">
            <a:extLst>
              <a:ext uri="{28A0092B-C50C-407E-A947-70E740481C1C}">
                <a14:useLocalDpi xmlns:a14="http://schemas.microsoft.com/office/drawing/2010/main"/>
              </a:ext>
            </a:extLst>
          </a:blip>
          <a:stretch>
            <a:fillRect/>
          </a:stretch>
        </p:blipFill>
        <p:spPr>
          <a:xfrm>
            <a:off x="1025184" y="3299332"/>
            <a:ext cx="1333800" cy="888503"/>
          </a:xfrm>
          <a:prstGeom prst="rect">
            <a:avLst/>
          </a:prstGeom>
        </p:spPr>
      </p:pic>
      <p:pic>
        <p:nvPicPr>
          <p:cNvPr id="16" name="Picture 15"/>
          <p:cNvPicPr>
            <a:picLocks noChangeAspect="1"/>
          </p:cNvPicPr>
          <p:nvPr userDrawn="1"/>
        </p:nvPicPr>
        <p:blipFill>
          <a:blip r:embed="rId10" cstate="print">
            <a:extLst>
              <a:ext uri="{28A0092B-C50C-407E-A947-70E740481C1C}">
                <a14:useLocalDpi xmlns:a14="http://schemas.microsoft.com/office/drawing/2010/main"/>
              </a:ext>
            </a:extLst>
          </a:blip>
          <a:stretch>
            <a:fillRect/>
          </a:stretch>
        </p:blipFill>
        <p:spPr>
          <a:xfrm>
            <a:off x="1025184" y="4613783"/>
            <a:ext cx="1333800" cy="889200"/>
          </a:xfrm>
          <a:prstGeom prst="rect">
            <a:avLst/>
          </a:prstGeom>
        </p:spPr>
      </p:pic>
      <p:pic>
        <p:nvPicPr>
          <p:cNvPr id="17" name="Picture 16"/>
          <p:cNvPicPr>
            <a:picLocks noChangeAspect="1"/>
          </p:cNvPicPr>
          <p:nvPr userDrawn="1"/>
        </p:nvPicPr>
        <p:blipFill>
          <a:blip r:embed="rId11" cstate="print">
            <a:extLst>
              <a:ext uri="{28A0092B-C50C-407E-A947-70E740481C1C}">
                <a14:useLocalDpi xmlns:a14="http://schemas.microsoft.com/office/drawing/2010/main"/>
              </a:ext>
            </a:extLst>
          </a:blip>
          <a:stretch>
            <a:fillRect/>
          </a:stretch>
        </p:blipFill>
        <p:spPr>
          <a:xfrm>
            <a:off x="3162607" y="3299331"/>
            <a:ext cx="1333800" cy="888503"/>
          </a:xfrm>
          <a:prstGeom prst="rect">
            <a:avLst/>
          </a:prstGeom>
        </p:spPr>
      </p:pic>
      <p:pic>
        <p:nvPicPr>
          <p:cNvPr id="18" name="Picture 17"/>
          <p:cNvPicPr>
            <a:picLocks noChangeAspect="1"/>
          </p:cNvPicPr>
          <p:nvPr userDrawn="1"/>
        </p:nvPicPr>
        <p:blipFill>
          <a:blip r:embed="rId12" cstate="print">
            <a:extLst>
              <a:ext uri="{28A0092B-C50C-407E-A947-70E740481C1C}">
                <a14:useLocalDpi xmlns:a14="http://schemas.microsoft.com/office/drawing/2010/main"/>
              </a:ext>
            </a:extLst>
          </a:blip>
          <a:stretch>
            <a:fillRect/>
          </a:stretch>
        </p:blipFill>
        <p:spPr>
          <a:xfrm>
            <a:off x="3162607" y="4613085"/>
            <a:ext cx="1333800" cy="889898"/>
          </a:xfrm>
          <a:prstGeom prst="rect">
            <a:avLst/>
          </a:prstGeom>
        </p:spPr>
      </p:pic>
      <p:pic>
        <p:nvPicPr>
          <p:cNvPr id="19" name="Picture 18"/>
          <p:cNvPicPr>
            <a:picLocks noChangeAspect="1"/>
          </p:cNvPicPr>
          <p:nvPr userDrawn="1"/>
        </p:nvPicPr>
        <p:blipFill>
          <a:blip r:embed="rId13" cstate="print">
            <a:extLst>
              <a:ext uri="{28A0092B-C50C-407E-A947-70E740481C1C}">
                <a14:useLocalDpi xmlns:a14="http://schemas.microsoft.com/office/drawing/2010/main"/>
              </a:ext>
            </a:extLst>
          </a:blip>
          <a:stretch>
            <a:fillRect/>
          </a:stretch>
        </p:blipFill>
        <p:spPr>
          <a:xfrm>
            <a:off x="5308784" y="4613783"/>
            <a:ext cx="1333800" cy="889200"/>
          </a:xfrm>
          <a:prstGeom prst="rect">
            <a:avLst/>
          </a:prstGeom>
        </p:spPr>
      </p:pic>
      <p:pic>
        <p:nvPicPr>
          <p:cNvPr id="20" name="Picture 19"/>
          <p:cNvPicPr>
            <a:picLocks noChangeAspect="1"/>
          </p:cNvPicPr>
          <p:nvPr userDrawn="1"/>
        </p:nvPicPr>
        <p:blipFill>
          <a:blip r:embed="rId14" cstate="print">
            <a:extLst>
              <a:ext uri="{28A0092B-C50C-407E-A947-70E740481C1C}">
                <a14:useLocalDpi xmlns:a14="http://schemas.microsoft.com/office/drawing/2010/main"/>
              </a:ext>
            </a:extLst>
          </a:blip>
          <a:stretch>
            <a:fillRect/>
          </a:stretch>
        </p:blipFill>
        <p:spPr>
          <a:xfrm>
            <a:off x="7446207" y="3305560"/>
            <a:ext cx="1333800" cy="888503"/>
          </a:xfrm>
          <a:prstGeom prst="rect">
            <a:avLst/>
          </a:prstGeom>
        </p:spPr>
      </p:pic>
      <p:pic>
        <p:nvPicPr>
          <p:cNvPr id="21" name="Picture 20"/>
          <p:cNvPicPr>
            <a:picLocks noChangeAspect="1"/>
          </p:cNvPicPr>
          <p:nvPr userDrawn="1"/>
        </p:nvPicPr>
        <p:blipFill>
          <a:blip r:embed="rId15" cstate="print">
            <a:extLst>
              <a:ext uri="{28A0092B-C50C-407E-A947-70E740481C1C}">
                <a14:useLocalDpi xmlns:a14="http://schemas.microsoft.com/office/drawing/2010/main"/>
              </a:ext>
            </a:extLst>
          </a:blip>
          <a:stretch>
            <a:fillRect/>
          </a:stretch>
        </p:blipFill>
        <p:spPr>
          <a:xfrm>
            <a:off x="7445892" y="4613085"/>
            <a:ext cx="1333800" cy="888503"/>
          </a:xfrm>
          <a:prstGeom prst="rect">
            <a:avLst/>
          </a:prstGeom>
        </p:spPr>
      </p:pic>
      <p:pic>
        <p:nvPicPr>
          <p:cNvPr id="22" name="Picture 21"/>
          <p:cNvPicPr>
            <a:picLocks noChangeAspect="1"/>
          </p:cNvPicPr>
          <p:nvPr userDrawn="1"/>
        </p:nvPicPr>
        <p:blipFill>
          <a:blip r:embed="rId16" cstate="print">
            <a:extLst>
              <a:ext uri="{28A0092B-C50C-407E-A947-70E740481C1C}">
                <a14:useLocalDpi xmlns:a14="http://schemas.microsoft.com/office/drawing/2010/main"/>
              </a:ext>
            </a:extLst>
          </a:blip>
          <a:stretch>
            <a:fillRect/>
          </a:stretch>
        </p:blipFill>
        <p:spPr>
          <a:xfrm>
            <a:off x="9580846" y="3299330"/>
            <a:ext cx="1333800" cy="888503"/>
          </a:xfrm>
          <a:prstGeom prst="rect">
            <a:avLst/>
          </a:prstGeom>
        </p:spPr>
      </p:pic>
      <p:pic>
        <p:nvPicPr>
          <p:cNvPr id="23" name="Picture 22"/>
          <p:cNvPicPr>
            <a:picLocks noChangeAspect="1"/>
          </p:cNvPicPr>
          <p:nvPr userDrawn="1"/>
        </p:nvPicPr>
        <p:blipFill>
          <a:blip r:embed="rId17" cstate="print">
            <a:extLst>
              <a:ext uri="{28A0092B-C50C-407E-A947-70E740481C1C}">
                <a14:useLocalDpi xmlns:a14="http://schemas.microsoft.com/office/drawing/2010/main"/>
              </a:ext>
            </a:extLst>
          </a:blip>
          <a:stretch>
            <a:fillRect/>
          </a:stretch>
        </p:blipFill>
        <p:spPr>
          <a:xfrm>
            <a:off x="9523659" y="4613085"/>
            <a:ext cx="1333800" cy="888503"/>
          </a:xfrm>
          <a:prstGeom prst="rect">
            <a:avLst/>
          </a:prstGeom>
        </p:spPr>
      </p:pic>
      <p:pic>
        <p:nvPicPr>
          <p:cNvPr id="24" name="Picture 23"/>
          <p:cNvPicPr>
            <a:picLocks noChangeAspect="1"/>
          </p:cNvPicPr>
          <p:nvPr userDrawn="1"/>
        </p:nvPicPr>
        <p:blipFill>
          <a:blip r:embed="rId18" cstate="print">
            <a:extLst>
              <a:ext uri="{28A0092B-C50C-407E-A947-70E740481C1C}">
                <a14:useLocalDpi xmlns:a14="http://schemas.microsoft.com/office/drawing/2010/main"/>
              </a:ext>
            </a:extLst>
          </a:blip>
          <a:stretch>
            <a:fillRect/>
          </a:stretch>
        </p:blipFill>
        <p:spPr>
          <a:xfrm>
            <a:off x="9523659" y="1984881"/>
            <a:ext cx="1333800" cy="888503"/>
          </a:xfrm>
          <a:prstGeom prst="rect">
            <a:avLst/>
          </a:prstGeom>
        </p:spPr>
      </p:pic>
      <p:pic>
        <p:nvPicPr>
          <p:cNvPr id="25" name="Picture 24"/>
          <p:cNvPicPr>
            <a:picLocks noChangeAspect="1"/>
          </p:cNvPicPr>
          <p:nvPr userDrawn="1"/>
        </p:nvPicPr>
        <p:blipFill>
          <a:blip r:embed="rId19" cstate="print">
            <a:extLst>
              <a:ext uri="{28A0092B-C50C-407E-A947-70E740481C1C}">
                <a14:useLocalDpi xmlns:a14="http://schemas.microsoft.com/office/drawing/2010/main"/>
              </a:ext>
            </a:extLst>
          </a:blip>
          <a:stretch>
            <a:fillRect/>
          </a:stretch>
        </p:blipFill>
        <p:spPr>
          <a:xfrm>
            <a:off x="5300030" y="3299331"/>
            <a:ext cx="1333800" cy="888503"/>
          </a:xfrm>
          <a:prstGeom prst="rect">
            <a:avLst/>
          </a:prstGeom>
        </p:spPr>
      </p:pic>
      <p:sp>
        <p:nvSpPr>
          <p:cNvPr id="28" name="Slide Number Placeholder 27"/>
          <p:cNvSpPr>
            <a:spLocks noGrp="1"/>
          </p:cNvSpPr>
          <p:nvPr>
            <p:ph type="sldNum" sz="quarter" idx="12"/>
          </p:nvPr>
        </p:nvSpPr>
        <p:spPr>
          <a:xfrm>
            <a:off x="10475494" y="6356356"/>
            <a:ext cx="878305" cy="365125"/>
          </a:xfrm>
        </p:spPr>
        <p:txBody>
          <a:bodyPr/>
          <a:lstStyle/>
          <a:p>
            <a:fld id="{62460F1A-4B65-4A20-9DB8-9920A00046ED}" type="slidenum">
              <a:rPr lang="en-US" smtClean="0"/>
              <a:t>‹#›</a:t>
            </a:fld>
            <a:endParaRPr lang="en-US"/>
          </a:p>
        </p:txBody>
      </p:sp>
      <p:sp>
        <p:nvSpPr>
          <p:cNvPr id="30" name="Rechteck 17"/>
          <p:cNvSpPr/>
          <p:nvPr userDrawn="1"/>
        </p:nvSpPr>
        <p:spPr>
          <a:xfrm>
            <a:off x="1025184" y="5765355"/>
            <a:ext cx="1283677" cy="723275"/>
          </a:xfrm>
          <a:prstGeom prst="rect">
            <a:avLst/>
          </a:prstGeom>
        </p:spPr>
        <p:txBody>
          <a:bodyPr wrap="square">
            <a:spAutoFit/>
          </a:bodyPr>
          <a:lstStyle/>
          <a:p>
            <a:pPr defTabSz="457200">
              <a:defRPr/>
            </a:pPr>
            <a:r>
              <a:rPr lang="de-CH" altLang="zh-CN" sz="1400" b="1" dirty="0">
                <a:solidFill>
                  <a:srgbClr val="235488"/>
                </a:solidFill>
              </a:rPr>
              <a:t>Sidenis AG</a:t>
            </a:r>
          </a:p>
          <a:p>
            <a:pPr defTabSz="457200">
              <a:defRPr/>
            </a:pPr>
            <a:endParaRPr lang="de-CH" altLang="zh-CN" sz="900" i="1" dirty="0">
              <a:solidFill>
                <a:srgbClr val="235488"/>
              </a:solidFill>
            </a:endParaRPr>
          </a:p>
          <a:p>
            <a:pPr defTabSz="457200">
              <a:defRPr/>
            </a:pPr>
            <a:r>
              <a:rPr lang="de-CH" altLang="zh-CN" sz="900" dirty="0">
                <a:solidFill>
                  <a:srgbClr val="235488"/>
                </a:solidFill>
              </a:rPr>
              <a:t>Zeltweg 7</a:t>
            </a:r>
          </a:p>
          <a:p>
            <a:pPr defTabSz="457200">
              <a:defRPr/>
            </a:pPr>
            <a:r>
              <a:rPr lang="de-CH" altLang="zh-CN" sz="900" dirty="0">
                <a:solidFill>
                  <a:srgbClr val="235488"/>
                </a:solidFill>
              </a:rPr>
              <a:t>CH-8032 Zürich</a:t>
            </a:r>
          </a:p>
        </p:txBody>
      </p:sp>
      <p:sp>
        <p:nvSpPr>
          <p:cNvPr id="31" name="Rechteck 17"/>
          <p:cNvSpPr/>
          <p:nvPr userDrawn="1"/>
        </p:nvSpPr>
        <p:spPr>
          <a:xfrm>
            <a:off x="2308861" y="6117516"/>
            <a:ext cx="1390650" cy="369332"/>
          </a:xfrm>
          <a:prstGeom prst="rect">
            <a:avLst/>
          </a:prstGeom>
        </p:spPr>
        <p:txBody>
          <a:bodyPr wrap="square">
            <a:spAutoFit/>
          </a:bodyPr>
          <a:lstStyle/>
          <a:p>
            <a:pPr defTabSz="457200">
              <a:defRPr/>
            </a:pPr>
            <a:r>
              <a:rPr lang="de-CH" altLang="zh-CN" sz="900" dirty="0">
                <a:solidFill>
                  <a:srgbClr val="235488"/>
                </a:solidFill>
              </a:rPr>
              <a:t>Tel. +41 44 266 24 00</a:t>
            </a:r>
          </a:p>
          <a:p>
            <a:pPr defTabSz="457200">
              <a:defRPr/>
            </a:pPr>
            <a:r>
              <a:rPr lang="de-CH" altLang="zh-CN" sz="900" dirty="0">
                <a:solidFill>
                  <a:srgbClr val="235488"/>
                </a:solidFill>
              </a:rPr>
              <a:t>Fax +41 44 266 24 01</a:t>
            </a:r>
          </a:p>
        </p:txBody>
      </p:sp>
      <p:sp>
        <p:nvSpPr>
          <p:cNvPr id="32" name="Rechteck 17"/>
          <p:cNvSpPr/>
          <p:nvPr userDrawn="1"/>
        </p:nvSpPr>
        <p:spPr>
          <a:xfrm>
            <a:off x="3699511" y="6117516"/>
            <a:ext cx="1553307" cy="369332"/>
          </a:xfrm>
          <a:prstGeom prst="rect">
            <a:avLst/>
          </a:prstGeom>
        </p:spPr>
        <p:txBody>
          <a:bodyPr wrap="square">
            <a:spAutoFit/>
          </a:bodyPr>
          <a:lstStyle/>
          <a:p>
            <a:pPr defTabSz="457200">
              <a:defRPr/>
            </a:pPr>
            <a:r>
              <a:rPr lang="de-CH" altLang="zh-CN" sz="900" dirty="0">
                <a:solidFill>
                  <a:srgbClr val="235488"/>
                </a:solidFill>
              </a:rPr>
              <a:t>E-Mail 	info@sidenis.com</a:t>
            </a:r>
          </a:p>
          <a:p>
            <a:pPr defTabSz="457200">
              <a:defRPr/>
            </a:pPr>
            <a:r>
              <a:rPr lang="de-CH" altLang="zh-CN" sz="900" dirty="0">
                <a:solidFill>
                  <a:srgbClr val="235488"/>
                </a:solidFill>
              </a:rPr>
              <a:t>Web 	www.sidenis.com</a:t>
            </a:r>
          </a:p>
        </p:txBody>
      </p:sp>
      <p:sp>
        <p:nvSpPr>
          <p:cNvPr id="33" name="Rechteck 17"/>
          <p:cNvSpPr/>
          <p:nvPr userDrawn="1"/>
        </p:nvSpPr>
        <p:spPr>
          <a:xfrm>
            <a:off x="7658995" y="5902073"/>
            <a:ext cx="1921851" cy="584775"/>
          </a:xfrm>
          <a:prstGeom prst="rect">
            <a:avLst/>
          </a:prstGeom>
        </p:spPr>
        <p:txBody>
          <a:bodyPr wrap="square">
            <a:spAutoFit/>
          </a:bodyPr>
          <a:lstStyle/>
          <a:p>
            <a:pPr defTabSz="457200">
              <a:defRPr/>
            </a:pPr>
            <a:r>
              <a:rPr lang="de-CH" altLang="zh-CN" sz="800" b="1" dirty="0">
                <a:solidFill>
                  <a:srgbClr val="235488"/>
                </a:solidFill>
              </a:rPr>
              <a:t>Relations/Contact:           </a:t>
            </a:r>
            <a:r>
              <a:rPr lang="de-CH" altLang="zh-CN" sz="800" dirty="0">
                <a:solidFill>
                  <a:srgbClr val="235488"/>
                </a:solidFill>
              </a:rPr>
              <a:t>Peter Meyer </a:t>
            </a:r>
          </a:p>
          <a:p>
            <a:pPr defTabSz="457200">
              <a:defRPr/>
            </a:pPr>
            <a:endParaRPr lang="de-CH" altLang="zh-CN" sz="800" dirty="0">
              <a:solidFill>
                <a:srgbClr val="235488"/>
              </a:solidFill>
            </a:endParaRPr>
          </a:p>
          <a:p>
            <a:pPr defTabSz="457200">
              <a:defRPr/>
            </a:pPr>
            <a:r>
              <a:rPr lang="de-CH" altLang="zh-CN" sz="800" dirty="0" err="1">
                <a:solidFill>
                  <a:srgbClr val="235488"/>
                </a:solidFill>
              </a:rPr>
              <a:t>Direct</a:t>
            </a:r>
            <a:r>
              <a:rPr lang="de-CH" altLang="zh-CN" sz="800" dirty="0">
                <a:solidFill>
                  <a:srgbClr val="235488"/>
                </a:solidFill>
              </a:rPr>
              <a:t> </a:t>
            </a:r>
            <a:r>
              <a:rPr lang="de-CH" altLang="zh-CN" sz="800" dirty="0" err="1">
                <a:solidFill>
                  <a:srgbClr val="235488"/>
                </a:solidFill>
              </a:rPr>
              <a:t>phone</a:t>
            </a:r>
            <a:r>
              <a:rPr lang="de-CH" altLang="zh-CN" sz="800" dirty="0">
                <a:solidFill>
                  <a:srgbClr val="235488"/>
                </a:solidFill>
              </a:rPr>
              <a:t>               +41 44 266 24 24 </a:t>
            </a:r>
          </a:p>
          <a:p>
            <a:pPr defTabSz="457200">
              <a:defRPr/>
            </a:pPr>
            <a:r>
              <a:rPr lang="de-CH" altLang="zh-CN" sz="800" dirty="0">
                <a:solidFill>
                  <a:srgbClr val="235488"/>
                </a:solidFill>
              </a:rPr>
              <a:t>E-Mail 	 peter.meyer@sidenis.com</a:t>
            </a:r>
          </a:p>
        </p:txBody>
      </p:sp>
    </p:spTree>
    <p:extLst>
      <p:ext uri="{BB962C8B-B14F-4D97-AF65-F5344CB8AC3E}">
        <p14:creationId xmlns:p14="http://schemas.microsoft.com/office/powerpoint/2010/main" val="17486853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235488"/>
                </a:solidFill>
              </a:defRPr>
            </a:lvl1pPr>
          </a:lstStyle>
          <a:p>
            <a:r>
              <a:rPr lang="en-US"/>
              <a:t>Click to edit Master title style</a:t>
            </a:r>
          </a:p>
        </p:txBody>
      </p:sp>
      <p:sp>
        <p:nvSpPr>
          <p:cNvPr id="3" name="Date Placeholder 2"/>
          <p:cNvSpPr>
            <a:spLocks noGrp="1"/>
          </p:cNvSpPr>
          <p:nvPr>
            <p:ph type="dt" sz="half" idx="10"/>
          </p:nvPr>
        </p:nvSpPr>
        <p:spPr/>
        <p:txBody>
          <a:bodyPr/>
          <a:lstStyle/>
          <a:p>
            <a:fld id="{630620FE-28E5-4B47-9606-8A9AA4F82334}" type="datetime1">
              <a:rPr lang="de-CH" smtClean="0"/>
              <a:t>07.11.2017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2460F1A-4B65-4A20-9DB8-9920A00046ED}" type="slidenum">
              <a:rPr lang="en-US" smtClean="0"/>
              <a:t>‹#›</a:t>
            </a:fld>
            <a:endParaRPr lang="en-US"/>
          </a:p>
        </p:txBody>
      </p:sp>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10945" y="125914"/>
            <a:ext cx="1285715" cy="720000"/>
          </a:xfrm>
          <a:prstGeom prst="rect">
            <a:avLst/>
          </a:prstGeom>
        </p:spPr>
      </p:pic>
    </p:spTree>
    <p:extLst>
      <p:ext uri="{BB962C8B-B14F-4D97-AF65-F5344CB8AC3E}">
        <p14:creationId xmlns:p14="http://schemas.microsoft.com/office/powerpoint/2010/main" val="10118263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4"/>
            <a:ext cx="10515600" cy="2852737"/>
          </a:xfrm>
        </p:spPr>
        <p:txBody>
          <a:bodyPr anchor="b"/>
          <a:lstStyle>
            <a:lvl1pPr>
              <a:defRPr sz="6000">
                <a:solidFill>
                  <a:srgbClr val="235488"/>
                </a:solidFill>
              </a:defRPr>
            </a:lvl1pPr>
          </a:lstStyle>
          <a:p>
            <a:r>
              <a:rPr lang="en-US"/>
              <a:t>Click to edit Master title style</a:t>
            </a:r>
          </a:p>
        </p:txBody>
      </p:sp>
      <p:sp>
        <p:nvSpPr>
          <p:cNvPr id="3" name="Text Placeholder 2"/>
          <p:cNvSpPr>
            <a:spLocks noGrp="1"/>
          </p:cNvSpPr>
          <p:nvPr>
            <p:ph type="body" idx="1"/>
          </p:nvPr>
        </p:nvSpPr>
        <p:spPr>
          <a:xfrm>
            <a:off x="831851" y="4589469"/>
            <a:ext cx="10515600" cy="1500187"/>
          </a:xfrm>
        </p:spPr>
        <p:txBody>
          <a:bodyPr/>
          <a:lstStyle>
            <a:lvl1pPr marL="0" indent="0">
              <a:buNone/>
              <a:defRPr sz="2400">
                <a:solidFill>
                  <a:schemeClr val="tx1">
                    <a:tint val="75000"/>
                  </a:schemeClr>
                </a:solidFill>
              </a:defRPr>
            </a:lvl1pPr>
            <a:lvl2pPr marL="457178" indent="0">
              <a:buNone/>
              <a:defRPr sz="2000">
                <a:solidFill>
                  <a:schemeClr val="tx1">
                    <a:tint val="75000"/>
                  </a:schemeClr>
                </a:solidFill>
              </a:defRPr>
            </a:lvl2pPr>
            <a:lvl3pPr marL="914354" indent="0">
              <a:buNone/>
              <a:defRPr sz="1800">
                <a:solidFill>
                  <a:schemeClr val="tx1">
                    <a:tint val="75000"/>
                  </a:schemeClr>
                </a:solidFill>
              </a:defRPr>
            </a:lvl3pPr>
            <a:lvl4pPr marL="1371532" indent="0">
              <a:buNone/>
              <a:defRPr sz="1600">
                <a:solidFill>
                  <a:schemeClr val="tx1">
                    <a:tint val="75000"/>
                  </a:schemeClr>
                </a:solidFill>
              </a:defRPr>
            </a:lvl4pPr>
            <a:lvl5pPr marL="1828709" indent="0">
              <a:buNone/>
              <a:defRPr sz="1600">
                <a:solidFill>
                  <a:schemeClr val="tx1">
                    <a:tint val="75000"/>
                  </a:schemeClr>
                </a:solidFill>
              </a:defRPr>
            </a:lvl5pPr>
            <a:lvl6pPr marL="2285886" indent="0">
              <a:buNone/>
              <a:defRPr sz="1600">
                <a:solidFill>
                  <a:schemeClr val="tx1">
                    <a:tint val="75000"/>
                  </a:schemeClr>
                </a:solidFill>
              </a:defRPr>
            </a:lvl6pPr>
            <a:lvl7pPr marL="2743062" indent="0">
              <a:buNone/>
              <a:defRPr sz="1600">
                <a:solidFill>
                  <a:schemeClr val="tx1">
                    <a:tint val="75000"/>
                  </a:schemeClr>
                </a:solidFill>
              </a:defRPr>
            </a:lvl7pPr>
            <a:lvl8pPr marL="3200240" indent="0">
              <a:buNone/>
              <a:defRPr sz="1600">
                <a:solidFill>
                  <a:schemeClr val="tx1">
                    <a:tint val="75000"/>
                  </a:schemeClr>
                </a:solidFill>
              </a:defRPr>
            </a:lvl8pPr>
            <a:lvl9pPr marL="3657418"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4A20AD0-9B9C-4550-8E20-8BEEA66C1929}" type="datetime1">
              <a:rPr lang="de-CH" smtClean="0"/>
              <a:t>07.11.2017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460F1A-4B65-4A20-9DB8-9920A00046ED}" type="slidenum">
              <a:rPr lang="en-US" smtClean="0"/>
              <a:t>‹#›</a:t>
            </a:fld>
            <a:endParaRPr lang="en-US"/>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10945" y="125914"/>
            <a:ext cx="1285715" cy="720000"/>
          </a:xfrm>
          <a:prstGeom prst="rect">
            <a:avLst/>
          </a:prstGeom>
        </p:spPr>
      </p:pic>
    </p:spTree>
    <p:extLst>
      <p:ext uri="{BB962C8B-B14F-4D97-AF65-F5344CB8AC3E}">
        <p14:creationId xmlns:p14="http://schemas.microsoft.com/office/powerpoint/2010/main" val="14515533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9"/>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6"/>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4912063-EBE0-4BD1-B7DF-7E246113BDBD}" type="datetime1">
              <a:rPr lang="de-CH" smtClean="0"/>
              <a:t>07.11.2017</a:t>
            </a:fld>
            <a:endParaRPr lang="en-US"/>
          </a:p>
        </p:txBody>
      </p:sp>
      <p:sp>
        <p:nvSpPr>
          <p:cNvPr id="5" name="Footer Placeholder 4"/>
          <p:cNvSpPr>
            <a:spLocks noGrp="1"/>
          </p:cNvSpPr>
          <p:nvPr>
            <p:ph type="ftr" sz="quarter" idx="3"/>
          </p:nvPr>
        </p:nvSpPr>
        <p:spPr>
          <a:xfrm>
            <a:off x="4038600" y="6356356"/>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6"/>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2460F1A-4B65-4A20-9DB8-9920A00046ED}" type="slidenum">
              <a:rPr lang="en-US" smtClean="0"/>
              <a:t>‹#›</a:t>
            </a:fld>
            <a:endParaRPr lang="en-US"/>
          </a:p>
        </p:txBody>
      </p:sp>
    </p:spTree>
    <p:extLst>
      <p:ext uri="{BB962C8B-B14F-4D97-AF65-F5344CB8AC3E}">
        <p14:creationId xmlns:p14="http://schemas.microsoft.com/office/powerpoint/2010/main" val="28799696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5" r:id="rId3"/>
    <p:sldLayoutId id="2147483663" r:id="rId4"/>
    <p:sldLayoutId id="2147483661" r:id="rId5"/>
    <p:sldLayoutId id="2147483662" r:id="rId6"/>
    <p:sldLayoutId id="2147483660" r:id="rId7"/>
    <p:sldLayoutId id="2147483654" r:id="rId8"/>
    <p:sldLayoutId id="2147483651" r:id="rId9"/>
    <p:sldLayoutId id="2147483652" r:id="rId10"/>
    <p:sldLayoutId id="2147483653" r:id="rId11"/>
    <p:sldLayoutId id="2147483656" r:id="rId12"/>
    <p:sldLayoutId id="2147483657" r:id="rId13"/>
    <p:sldLayoutId id="2147483658" r:id="rId14"/>
    <p:sldLayoutId id="2147483659" r:id="rId15"/>
  </p:sldLayoutIdLst>
  <p:hf hdr="0" ftr="0" dt="0"/>
  <p:txStyles>
    <p:titleStyle>
      <a:lvl1pPr algn="l" defTabSz="914354"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89" indent="-228589" algn="l" defTabSz="914354"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66" indent="-228589" algn="l" defTabSz="914354"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42" indent="-228589" algn="l" defTabSz="914354"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20"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298"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software.intel.com/sites/default/files/m/d/4/1/d/8/286501_286501.gif" TargetMode="External"/><Relationship Id="rId2" Type="http://schemas.openxmlformats.org/officeDocument/2006/relationships/image" Target="../media/image28.gi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www.slideshare.net/nithilgeorge/2010-1002-intro-to-microprocessors1" TargetMode="External"/><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www.slideshare.net/nithilgeorge/2010-1002-intro-to-microprocessors1" TargetMode="External"/><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www.slideshare.net/nithilgeorge/2010-1002-intro-to-microprocessors1" TargetMode="External"/><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www.slideshare.net/nithilgeorge/2010-1002-intro-to-microprocessors1" TargetMode="External"/><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en.wikipedia.org/wiki/Memory_ordering" TargetMode="External"/><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hyperlink" Target="https://www.youtube.com/watch?v=9gp73EZdObM"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hyperlink" Target="https://github.com/dotnet/coreclr/blob/master/Documentation/project-docs/dotnet-standards.md"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hyperlink" Target="https://github.com/dotnet/coreclr/blob/107ff5094e987ac97190d159bc6cef012d6a319f/Documentation/botr/ryujit-tutorial.md" TargetMode="Externa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hyperlink" Target="https://stackoverflow.com/questions/37275421/c-sharp-volatile-read-behavior" TargetMode="Externa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www.youtube.com/watch?v=6wZVpg2SyJQ" TargetMode="External"/><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hyperlink" Target="https://github.com/dotnet/corefx/pull/22382" TargetMode="External"/><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hyperlink" Target="https://github.com/ravendb/ravendb/pull/3376" TargetMode="External"/><Relationship Id="rId2" Type="http://schemas.openxmlformats.org/officeDocument/2006/relationships/hyperlink" Target="https://github.com/m08pvv/CSharpPartiallyConstructedObjectAnalyzer" TargetMode="External"/><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5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hyperlink" Target="https://www.amazon.com/Structured-Computer-Organization-Andrew-Tanenbaum/dp/0132916525" TargetMode="External"/><Relationship Id="rId2" Type="http://schemas.openxmlformats.org/officeDocument/2006/relationships/hyperlink" Target="http://www.albahari.com/threading/" TargetMode="External"/><Relationship Id="rId1" Type="http://schemas.openxmlformats.org/officeDocument/2006/relationships/slideLayout" Target="../slideLayouts/slideLayout2.xml"/><Relationship Id="rId6" Type="http://schemas.openxmlformats.org/officeDocument/2006/relationships/hyperlink" Target="https://habrahabr.ru/company/intel/blog/" TargetMode="External"/><Relationship Id="rId5" Type="http://schemas.openxmlformats.org/officeDocument/2006/relationships/hyperlink" Target="https://www.amazon.com/Mastering-C-Concurrency-Eugene-Agafonov/dp/178528665X" TargetMode="External"/><Relationship Id="rId4" Type="http://schemas.openxmlformats.org/officeDocument/2006/relationships/hyperlink" Target="https://www.amazon.com/CLR-via-4th-Developer-Reference/dp/0735667454" TargetMode="External"/></Relationships>
</file>

<file path=ppt/slides/_rels/slide5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 Id="rId6" Type="http://schemas.openxmlformats.org/officeDocument/2006/relationships/image" Target="../media/image65.gif"/><Relationship Id="rId5" Type="http://schemas.openxmlformats.org/officeDocument/2006/relationships/image" Target="../media/image64.ico"/><Relationship Id="rId4" Type="http://schemas.openxmlformats.org/officeDocument/2006/relationships/image" Target="../media/image63.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hyperlink" Target="https://shipilev.net/#jmm" TargetMode="Externa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hyperlink" Target="https://youtu.be/noDnSV7NCtw" TargetMode="External"/><Relationship Id="rId4" Type="http://schemas.openxmlformats.org/officeDocument/2006/relationships/image" Target="../media/image25.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www.youtube.com/watch?v=m9_aBxdKrRI" TargetMode="External"/><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ru-RU" dirty="0"/>
              <a:t>Модель памяти </a:t>
            </a:r>
            <a:r>
              <a:rPr lang="en-US" dirty="0"/>
              <a:t>.NET</a:t>
            </a:r>
          </a:p>
        </p:txBody>
      </p:sp>
      <p:sp>
        <p:nvSpPr>
          <p:cNvPr id="3" name="TextBox 2"/>
          <p:cNvSpPr txBox="1"/>
          <p:nvPr/>
        </p:nvSpPr>
        <p:spPr>
          <a:xfrm>
            <a:off x="4258811" y="5217952"/>
            <a:ext cx="3674378" cy="523220"/>
          </a:xfrm>
          <a:prstGeom prst="rect">
            <a:avLst/>
          </a:prstGeom>
          <a:noFill/>
        </p:spPr>
        <p:txBody>
          <a:bodyPr wrap="square" rtlCol="0">
            <a:spAutoFit/>
          </a:bodyPr>
          <a:lstStyle/>
          <a:p>
            <a:pPr algn="ctr"/>
            <a:r>
              <a:rPr lang="ru-RU" sz="2800" dirty="0">
                <a:solidFill>
                  <a:schemeClr val="bg1"/>
                </a:solidFill>
              </a:rPr>
              <a:t>Валерий Петров</a:t>
            </a:r>
            <a:endParaRPr lang="en-US" sz="2800" dirty="0">
              <a:solidFill>
                <a:schemeClr val="bg1"/>
              </a:solidFill>
            </a:endParaRPr>
          </a:p>
        </p:txBody>
      </p:sp>
    </p:spTree>
    <p:extLst>
      <p:ext uri="{BB962C8B-B14F-4D97-AF65-F5344CB8AC3E}">
        <p14:creationId xmlns:p14="http://schemas.microsoft.com/office/powerpoint/2010/main" val="23077831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algn="ctr"/>
            <a:r>
              <a:rPr lang="ru-RU" dirty="0"/>
              <a:t>Почему они это делают?</a:t>
            </a:r>
            <a:endParaRPr lang="en-US" dirty="0"/>
          </a:p>
        </p:txBody>
      </p:sp>
      <p:sp>
        <p:nvSpPr>
          <p:cNvPr id="2" name="Slide Number Placeholder 1"/>
          <p:cNvSpPr>
            <a:spLocks noGrp="1"/>
          </p:cNvSpPr>
          <p:nvPr>
            <p:ph type="sldNum" sz="quarter" idx="12"/>
          </p:nvPr>
        </p:nvSpPr>
        <p:spPr/>
        <p:txBody>
          <a:bodyPr/>
          <a:lstStyle/>
          <a:p>
            <a:fld id="{62460F1A-4B65-4A20-9DB8-9920A00046ED}" type="slidenum">
              <a:rPr lang="en-US" smtClean="0"/>
              <a:t>10</a:t>
            </a:fld>
            <a:endParaRPr lang="en-US"/>
          </a:p>
        </p:txBody>
      </p:sp>
    </p:spTree>
    <p:extLst>
      <p:ext uri="{BB962C8B-B14F-4D97-AF65-F5344CB8AC3E}">
        <p14:creationId xmlns:p14="http://schemas.microsoft.com/office/powerpoint/2010/main" val="11567840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ru-RU" dirty="0"/>
              <a:t>Доступ к памяти (долго)</a:t>
            </a:r>
          </a:p>
          <a:p>
            <a:r>
              <a:rPr lang="ru-RU" dirty="0"/>
              <a:t>Инвалидация кэша (дорого)</a:t>
            </a:r>
          </a:p>
          <a:p>
            <a:r>
              <a:rPr lang="ru-RU" dirty="0"/>
              <a:t>Производительность (</a:t>
            </a:r>
            <a:r>
              <a:rPr lang="en-US" dirty="0"/>
              <a:t>IPC)</a:t>
            </a:r>
          </a:p>
        </p:txBody>
      </p:sp>
      <p:sp>
        <p:nvSpPr>
          <p:cNvPr id="6" name="Title 5"/>
          <p:cNvSpPr>
            <a:spLocks noGrp="1"/>
          </p:cNvSpPr>
          <p:nvPr>
            <p:ph type="title"/>
          </p:nvPr>
        </p:nvSpPr>
        <p:spPr/>
        <p:txBody>
          <a:bodyPr/>
          <a:lstStyle/>
          <a:p>
            <a:pPr algn="ctr"/>
            <a:r>
              <a:rPr lang="ru-RU" dirty="0"/>
              <a:t>Почему они это делают?</a:t>
            </a:r>
            <a:endParaRPr lang="en-US" dirty="0"/>
          </a:p>
        </p:txBody>
      </p:sp>
      <p:pic>
        <p:nvPicPr>
          <p:cNvPr id="8" name="Content Placeholder 8"/>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6667500" y="1825625"/>
            <a:ext cx="4686300" cy="315277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3741203" y="5113333"/>
            <a:ext cx="7612597" cy="369332"/>
          </a:xfrm>
          <a:prstGeom prst="rect">
            <a:avLst/>
          </a:prstGeom>
          <a:noFill/>
        </p:spPr>
        <p:txBody>
          <a:bodyPr wrap="none" rtlCol="0">
            <a:spAutoFit/>
          </a:bodyPr>
          <a:lstStyle/>
          <a:p>
            <a:r>
              <a:rPr lang="en-US" dirty="0">
                <a:hlinkClick r:id="rId3"/>
              </a:rPr>
              <a:t>https://software.intel.com/sites/default/files/m/d/4/1/d/8/286501_286501.gif</a:t>
            </a:r>
            <a:endParaRPr lang="en-US" dirty="0"/>
          </a:p>
        </p:txBody>
      </p:sp>
      <p:sp>
        <p:nvSpPr>
          <p:cNvPr id="3" name="Slide Number Placeholder 2"/>
          <p:cNvSpPr>
            <a:spLocks noGrp="1"/>
          </p:cNvSpPr>
          <p:nvPr>
            <p:ph type="sldNum" sz="quarter" idx="12"/>
          </p:nvPr>
        </p:nvSpPr>
        <p:spPr/>
        <p:txBody>
          <a:bodyPr/>
          <a:lstStyle/>
          <a:p>
            <a:fld id="{62460F1A-4B65-4A20-9DB8-9920A00046ED}" type="slidenum">
              <a:rPr lang="en-US" smtClean="0"/>
              <a:t>11</a:t>
            </a:fld>
            <a:endParaRPr lang="en-US"/>
          </a:p>
        </p:txBody>
      </p:sp>
    </p:spTree>
    <p:extLst>
      <p:ext uri="{BB962C8B-B14F-4D97-AF65-F5344CB8AC3E}">
        <p14:creationId xmlns:p14="http://schemas.microsoft.com/office/powerpoint/2010/main" val="10170601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algn="ctr"/>
            <a:r>
              <a:rPr lang="ru-RU" dirty="0"/>
              <a:t>Почему они это делают?</a:t>
            </a:r>
            <a:endParaRPr lang="en-US" dirty="0"/>
          </a:p>
        </p:txBody>
      </p:sp>
      <p:pic>
        <p:nvPicPr>
          <p:cNvPr id="9" name="Picture 8"/>
          <p:cNvPicPr>
            <a:picLocks noChangeAspect="1"/>
          </p:cNvPicPr>
          <p:nvPr/>
        </p:nvPicPr>
        <p:blipFill>
          <a:blip r:embed="rId2"/>
          <a:stretch>
            <a:fillRect/>
          </a:stretch>
        </p:blipFill>
        <p:spPr>
          <a:xfrm>
            <a:off x="895350" y="2866236"/>
            <a:ext cx="10401300" cy="2314575"/>
          </a:xfrm>
          <a:prstGeom prst="rect">
            <a:avLst/>
          </a:prstGeom>
        </p:spPr>
      </p:pic>
      <p:sp>
        <p:nvSpPr>
          <p:cNvPr id="11" name="TextBox 10"/>
          <p:cNvSpPr txBox="1"/>
          <p:nvPr/>
        </p:nvSpPr>
        <p:spPr>
          <a:xfrm>
            <a:off x="895350" y="2093798"/>
            <a:ext cx="5198539" cy="369332"/>
          </a:xfrm>
          <a:prstGeom prst="rect">
            <a:avLst/>
          </a:prstGeom>
          <a:noFill/>
        </p:spPr>
        <p:txBody>
          <a:bodyPr wrap="none" rtlCol="0">
            <a:spAutoFit/>
          </a:bodyPr>
          <a:lstStyle/>
          <a:p>
            <a:r>
              <a:rPr lang="ru-RU" dirty="0"/>
              <a:t>Раньше инструкции исполнялись последовательно</a:t>
            </a:r>
            <a:endParaRPr lang="en-US" dirty="0"/>
          </a:p>
        </p:txBody>
      </p:sp>
      <p:sp>
        <p:nvSpPr>
          <p:cNvPr id="2" name="TextBox 1"/>
          <p:cNvSpPr txBox="1"/>
          <p:nvPr/>
        </p:nvSpPr>
        <p:spPr>
          <a:xfrm>
            <a:off x="2347190" y="5662569"/>
            <a:ext cx="7493398" cy="369332"/>
          </a:xfrm>
          <a:prstGeom prst="rect">
            <a:avLst/>
          </a:prstGeom>
          <a:noFill/>
        </p:spPr>
        <p:txBody>
          <a:bodyPr wrap="none" rtlCol="0">
            <a:spAutoFit/>
          </a:bodyPr>
          <a:lstStyle/>
          <a:p>
            <a:r>
              <a:rPr lang="en-US" dirty="0">
                <a:hlinkClick r:id="rId3"/>
              </a:rPr>
              <a:t>http://www.slideshare.net/nithilgeorge/2010-1002-intro-to-microprocessors1</a:t>
            </a:r>
            <a:endParaRPr lang="en-US" dirty="0"/>
          </a:p>
        </p:txBody>
      </p:sp>
      <p:sp>
        <p:nvSpPr>
          <p:cNvPr id="3" name="Slide Number Placeholder 2"/>
          <p:cNvSpPr>
            <a:spLocks noGrp="1"/>
          </p:cNvSpPr>
          <p:nvPr>
            <p:ph type="sldNum" sz="quarter" idx="12"/>
          </p:nvPr>
        </p:nvSpPr>
        <p:spPr/>
        <p:txBody>
          <a:bodyPr/>
          <a:lstStyle/>
          <a:p>
            <a:fld id="{62460F1A-4B65-4A20-9DB8-9920A00046ED}" type="slidenum">
              <a:rPr lang="en-US" smtClean="0"/>
              <a:t>12</a:t>
            </a:fld>
            <a:endParaRPr lang="en-US"/>
          </a:p>
        </p:txBody>
      </p:sp>
    </p:spTree>
    <p:extLst>
      <p:ext uri="{BB962C8B-B14F-4D97-AF65-F5344CB8AC3E}">
        <p14:creationId xmlns:p14="http://schemas.microsoft.com/office/powerpoint/2010/main" val="29941111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algn="ctr"/>
            <a:r>
              <a:rPr lang="ru-RU" dirty="0"/>
              <a:t>Почему они это делают?</a:t>
            </a:r>
            <a:endParaRPr lang="en-US" dirty="0"/>
          </a:p>
        </p:txBody>
      </p:sp>
      <p:pic>
        <p:nvPicPr>
          <p:cNvPr id="7" name="Picture 6"/>
          <p:cNvPicPr>
            <a:picLocks noChangeAspect="1"/>
          </p:cNvPicPr>
          <p:nvPr/>
        </p:nvPicPr>
        <p:blipFill>
          <a:blip r:embed="rId2"/>
          <a:stretch>
            <a:fillRect/>
          </a:stretch>
        </p:blipFill>
        <p:spPr>
          <a:xfrm>
            <a:off x="881062" y="2004224"/>
            <a:ext cx="10429875" cy="4038600"/>
          </a:xfrm>
          <a:prstGeom prst="rect">
            <a:avLst/>
          </a:prstGeom>
        </p:spPr>
      </p:pic>
      <p:sp>
        <p:nvSpPr>
          <p:cNvPr id="10" name="TextBox 9"/>
          <p:cNvSpPr txBox="1"/>
          <p:nvPr/>
        </p:nvSpPr>
        <p:spPr>
          <a:xfrm>
            <a:off x="838200" y="1478126"/>
            <a:ext cx="2714846" cy="369332"/>
          </a:xfrm>
          <a:prstGeom prst="rect">
            <a:avLst/>
          </a:prstGeom>
          <a:noFill/>
        </p:spPr>
        <p:txBody>
          <a:bodyPr wrap="none" rtlCol="0">
            <a:spAutoFit/>
          </a:bodyPr>
          <a:lstStyle/>
          <a:p>
            <a:r>
              <a:rPr lang="ru-RU" dirty="0"/>
              <a:t>Затем появился конвейер</a:t>
            </a:r>
            <a:endParaRPr lang="en-US" dirty="0"/>
          </a:p>
        </p:txBody>
      </p:sp>
      <p:sp>
        <p:nvSpPr>
          <p:cNvPr id="8" name="TextBox 7"/>
          <p:cNvSpPr txBox="1"/>
          <p:nvPr/>
        </p:nvSpPr>
        <p:spPr>
          <a:xfrm>
            <a:off x="2349300" y="6042824"/>
            <a:ext cx="7493398" cy="369332"/>
          </a:xfrm>
          <a:prstGeom prst="rect">
            <a:avLst/>
          </a:prstGeom>
          <a:noFill/>
        </p:spPr>
        <p:txBody>
          <a:bodyPr wrap="none" rtlCol="0">
            <a:spAutoFit/>
          </a:bodyPr>
          <a:lstStyle/>
          <a:p>
            <a:r>
              <a:rPr lang="en-US" dirty="0">
                <a:hlinkClick r:id="rId3"/>
              </a:rPr>
              <a:t>http://www.slideshare.net/nithilgeorge/2010-1002-intro-to-microprocessors1</a:t>
            </a:r>
            <a:endParaRPr lang="en-US" dirty="0"/>
          </a:p>
        </p:txBody>
      </p:sp>
      <p:sp>
        <p:nvSpPr>
          <p:cNvPr id="2" name="Slide Number Placeholder 1"/>
          <p:cNvSpPr>
            <a:spLocks noGrp="1"/>
          </p:cNvSpPr>
          <p:nvPr>
            <p:ph type="sldNum" sz="quarter" idx="12"/>
          </p:nvPr>
        </p:nvSpPr>
        <p:spPr/>
        <p:txBody>
          <a:bodyPr/>
          <a:lstStyle/>
          <a:p>
            <a:fld id="{62460F1A-4B65-4A20-9DB8-9920A00046ED}" type="slidenum">
              <a:rPr lang="en-US" smtClean="0"/>
              <a:t>13</a:t>
            </a:fld>
            <a:endParaRPr lang="en-US"/>
          </a:p>
        </p:txBody>
      </p:sp>
    </p:spTree>
    <p:extLst>
      <p:ext uri="{BB962C8B-B14F-4D97-AF65-F5344CB8AC3E}">
        <p14:creationId xmlns:p14="http://schemas.microsoft.com/office/powerpoint/2010/main" val="35360306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algn="ctr"/>
            <a:r>
              <a:rPr lang="ru-RU" dirty="0"/>
              <a:t>Почему они это делают?</a:t>
            </a:r>
            <a:endParaRPr lang="en-US" dirty="0"/>
          </a:p>
        </p:txBody>
      </p:sp>
      <p:pic>
        <p:nvPicPr>
          <p:cNvPr id="8" name="Picture 7"/>
          <p:cNvPicPr>
            <a:picLocks noChangeAspect="1"/>
          </p:cNvPicPr>
          <p:nvPr/>
        </p:nvPicPr>
        <p:blipFill>
          <a:blip r:embed="rId2"/>
          <a:stretch>
            <a:fillRect/>
          </a:stretch>
        </p:blipFill>
        <p:spPr>
          <a:xfrm>
            <a:off x="900112" y="2032799"/>
            <a:ext cx="10391775" cy="3981450"/>
          </a:xfrm>
          <a:prstGeom prst="rect">
            <a:avLst/>
          </a:prstGeom>
        </p:spPr>
      </p:pic>
      <p:sp>
        <p:nvSpPr>
          <p:cNvPr id="10" name="TextBox 9"/>
          <p:cNvSpPr txBox="1"/>
          <p:nvPr/>
        </p:nvSpPr>
        <p:spPr>
          <a:xfrm>
            <a:off x="838200" y="1492414"/>
            <a:ext cx="6220357" cy="369332"/>
          </a:xfrm>
          <a:prstGeom prst="rect">
            <a:avLst/>
          </a:prstGeom>
          <a:noFill/>
        </p:spPr>
        <p:txBody>
          <a:bodyPr wrap="none" rtlCol="0">
            <a:spAutoFit/>
          </a:bodyPr>
          <a:lstStyle/>
          <a:p>
            <a:r>
              <a:rPr lang="ru-RU" dirty="0"/>
              <a:t>Но инструкции всё равно исполнялись в порядке следования</a:t>
            </a:r>
            <a:endParaRPr lang="en-US" dirty="0"/>
          </a:p>
        </p:txBody>
      </p:sp>
      <p:sp>
        <p:nvSpPr>
          <p:cNvPr id="9" name="TextBox 8"/>
          <p:cNvSpPr txBox="1"/>
          <p:nvPr/>
        </p:nvSpPr>
        <p:spPr>
          <a:xfrm>
            <a:off x="2349300" y="6014249"/>
            <a:ext cx="7493398" cy="369332"/>
          </a:xfrm>
          <a:prstGeom prst="rect">
            <a:avLst/>
          </a:prstGeom>
          <a:noFill/>
        </p:spPr>
        <p:txBody>
          <a:bodyPr wrap="none" rtlCol="0">
            <a:spAutoFit/>
          </a:bodyPr>
          <a:lstStyle/>
          <a:p>
            <a:r>
              <a:rPr lang="en-US" dirty="0">
                <a:hlinkClick r:id="rId3"/>
              </a:rPr>
              <a:t>http://www.slideshare.net/nithilgeorge/2010-1002-intro-to-microprocessors1</a:t>
            </a:r>
            <a:endParaRPr lang="en-US" dirty="0"/>
          </a:p>
        </p:txBody>
      </p:sp>
      <p:sp>
        <p:nvSpPr>
          <p:cNvPr id="2" name="Slide Number Placeholder 1"/>
          <p:cNvSpPr>
            <a:spLocks noGrp="1"/>
          </p:cNvSpPr>
          <p:nvPr>
            <p:ph type="sldNum" sz="quarter" idx="12"/>
          </p:nvPr>
        </p:nvSpPr>
        <p:spPr/>
        <p:txBody>
          <a:bodyPr/>
          <a:lstStyle/>
          <a:p>
            <a:fld id="{62460F1A-4B65-4A20-9DB8-9920A00046ED}" type="slidenum">
              <a:rPr lang="en-US" smtClean="0"/>
              <a:t>14</a:t>
            </a:fld>
            <a:endParaRPr lang="en-US"/>
          </a:p>
        </p:txBody>
      </p:sp>
    </p:spTree>
    <p:extLst>
      <p:ext uri="{BB962C8B-B14F-4D97-AF65-F5344CB8AC3E}">
        <p14:creationId xmlns:p14="http://schemas.microsoft.com/office/powerpoint/2010/main" val="30571943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algn="ctr"/>
            <a:r>
              <a:rPr lang="ru-RU" dirty="0"/>
              <a:t>Почему они это делают?</a:t>
            </a:r>
            <a:endParaRPr lang="en-US" dirty="0"/>
          </a:p>
        </p:txBody>
      </p:sp>
      <p:pic>
        <p:nvPicPr>
          <p:cNvPr id="7" name="Picture 6"/>
          <p:cNvPicPr>
            <a:picLocks noChangeAspect="1"/>
          </p:cNvPicPr>
          <p:nvPr/>
        </p:nvPicPr>
        <p:blipFill>
          <a:blip r:embed="rId2"/>
          <a:stretch>
            <a:fillRect/>
          </a:stretch>
        </p:blipFill>
        <p:spPr>
          <a:xfrm>
            <a:off x="838200" y="2032799"/>
            <a:ext cx="10420350" cy="3981450"/>
          </a:xfrm>
          <a:prstGeom prst="rect">
            <a:avLst/>
          </a:prstGeom>
        </p:spPr>
      </p:pic>
      <p:sp>
        <p:nvSpPr>
          <p:cNvPr id="10" name="TextBox 9"/>
          <p:cNvSpPr txBox="1"/>
          <p:nvPr/>
        </p:nvSpPr>
        <p:spPr>
          <a:xfrm>
            <a:off x="838200" y="1492414"/>
            <a:ext cx="6230873" cy="369332"/>
          </a:xfrm>
          <a:prstGeom prst="rect">
            <a:avLst/>
          </a:prstGeom>
          <a:noFill/>
        </p:spPr>
        <p:txBody>
          <a:bodyPr wrap="none" rtlCol="0">
            <a:spAutoFit/>
          </a:bodyPr>
          <a:lstStyle/>
          <a:p>
            <a:r>
              <a:rPr lang="ru-RU" dirty="0"/>
              <a:t>Затем произошло массовое внедрение </a:t>
            </a:r>
            <a:r>
              <a:rPr lang="en-US" dirty="0"/>
              <a:t>out-of-order execution</a:t>
            </a:r>
          </a:p>
        </p:txBody>
      </p:sp>
      <p:sp>
        <p:nvSpPr>
          <p:cNvPr id="8" name="TextBox 7"/>
          <p:cNvSpPr txBox="1"/>
          <p:nvPr/>
        </p:nvSpPr>
        <p:spPr>
          <a:xfrm>
            <a:off x="2349301" y="6014249"/>
            <a:ext cx="7493398" cy="369332"/>
          </a:xfrm>
          <a:prstGeom prst="rect">
            <a:avLst/>
          </a:prstGeom>
          <a:noFill/>
        </p:spPr>
        <p:txBody>
          <a:bodyPr wrap="none" rtlCol="0">
            <a:spAutoFit/>
          </a:bodyPr>
          <a:lstStyle/>
          <a:p>
            <a:r>
              <a:rPr lang="en-US" dirty="0">
                <a:hlinkClick r:id="rId3"/>
              </a:rPr>
              <a:t>http://www.slideshare.net/nithilgeorge/2010-1002-intro-to-microprocessors1</a:t>
            </a:r>
            <a:endParaRPr lang="en-US" dirty="0"/>
          </a:p>
        </p:txBody>
      </p:sp>
      <p:sp>
        <p:nvSpPr>
          <p:cNvPr id="2" name="Slide Number Placeholder 1"/>
          <p:cNvSpPr>
            <a:spLocks noGrp="1"/>
          </p:cNvSpPr>
          <p:nvPr>
            <p:ph type="sldNum" sz="quarter" idx="12"/>
          </p:nvPr>
        </p:nvSpPr>
        <p:spPr/>
        <p:txBody>
          <a:bodyPr/>
          <a:lstStyle/>
          <a:p>
            <a:fld id="{62460F1A-4B65-4A20-9DB8-9920A00046ED}" type="slidenum">
              <a:rPr lang="en-US" smtClean="0"/>
              <a:t>15</a:t>
            </a:fld>
            <a:endParaRPr lang="en-US"/>
          </a:p>
        </p:txBody>
      </p:sp>
    </p:spTree>
    <p:extLst>
      <p:ext uri="{BB962C8B-B14F-4D97-AF65-F5344CB8AC3E}">
        <p14:creationId xmlns:p14="http://schemas.microsoft.com/office/powerpoint/2010/main" val="2856061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ru-RU" dirty="0" err="1"/>
              <a:t>Компиляторщики</a:t>
            </a:r>
            <a:r>
              <a:rPr lang="ru-RU" dirty="0"/>
              <a:t> хотят делать клёвые оптимизации</a:t>
            </a:r>
          </a:p>
          <a:p>
            <a:r>
              <a:rPr lang="ru-RU" dirty="0"/>
              <a:t>Производители </a:t>
            </a:r>
            <a:r>
              <a:rPr lang="en-US" dirty="0"/>
              <a:t>CPU</a:t>
            </a:r>
            <a:r>
              <a:rPr lang="ru-RU" dirty="0"/>
              <a:t> хотят делать больше за те же такты</a:t>
            </a:r>
            <a:endParaRPr lang="en-US" dirty="0"/>
          </a:p>
        </p:txBody>
      </p:sp>
      <p:sp>
        <p:nvSpPr>
          <p:cNvPr id="3" name="Slide Number Placeholder 2"/>
          <p:cNvSpPr>
            <a:spLocks noGrp="1"/>
          </p:cNvSpPr>
          <p:nvPr>
            <p:ph type="sldNum" sz="quarter" idx="12"/>
          </p:nvPr>
        </p:nvSpPr>
        <p:spPr/>
        <p:txBody>
          <a:bodyPr/>
          <a:lstStyle/>
          <a:p>
            <a:fld id="{62460F1A-4B65-4A20-9DB8-9920A00046ED}" type="slidenum">
              <a:rPr lang="en-US" smtClean="0"/>
              <a:t>16</a:t>
            </a:fld>
            <a:endParaRPr lang="en-US"/>
          </a:p>
        </p:txBody>
      </p:sp>
      <p:sp>
        <p:nvSpPr>
          <p:cNvPr id="4" name="Title 3"/>
          <p:cNvSpPr>
            <a:spLocks noGrp="1"/>
          </p:cNvSpPr>
          <p:nvPr>
            <p:ph type="title"/>
          </p:nvPr>
        </p:nvSpPr>
        <p:spPr/>
        <p:txBody>
          <a:bodyPr/>
          <a:lstStyle/>
          <a:p>
            <a:pPr algn="ctr"/>
            <a:r>
              <a:rPr lang="ru-RU" dirty="0"/>
              <a:t>Почему они это делают?</a:t>
            </a:r>
            <a:endParaRPr lang="en-US" dirty="0"/>
          </a:p>
        </p:txBody>
      </p:sp>
    </p:spTree>
    <p:extLst>
      <p:ext uri="{BB962C8B-B14F-4D97-AF65-F5344CB8AC3E}">
        <p14:creationId xmlns:p14="http://schemas.microsoft.com/office/powerpoint/2010/main" val="1196479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p:cNvPicPr>
            <a:picLocks noGrp="1" noChangeAspect="1"/>
          </p:cNvPicPr>
          <p:nvPr>
            <p:ph idx="1"/>
          </p:nvPr>
        </p:nvPicPr>
        <p:blipFill>
          <a:blip r:embed="rId2"/>
          <a:stretch>
            <a:fillRect/>
          </a:stretch>
        </p:blipFill>
        <p:spPr>
          <a:xfrm>
            <a:off x="838199" y="2227587"/>
            <a:ext cx="10515600" cy="2518085"/>
          </a:xfrm>
          <a:prstGeom prst="rect">
            <a:avLst/>
          </a:prstGeom>
        </p:spPr>
      </p:pic>
      <p:sp>
        <p:nvSpPr>
          <p:cNvPr id="6" name="Title 5"/>
          <p:cNvSpPr>
            <a:spLocks noGrp="1"/>
          </p:cNvSpPr>
          <p:nvPr>
            <p:ph type="title"/>
          </p:nvPr>
        </p:nvSpPr>
        <p:spPr/>
        <p:txBody>
          <a:bodyPr>
            <a:normAutofit/>
          </a:bodyPr>
          <a:lstStyle/>
          <a:p>
            <a:pPr algn="ctr"/>
            <a:r>
              <a:rPr lang="ru-RU" dirty="0"/>
              <a:t>Разные архитектуры</a:t>
            </a:r>
            <a:br>
              <a:rPr lang="en-US" dirty="0"/>
            </a:br>
            <a:r>
              <a:rPr lang="en-US" dirty="0"/>
              <a:t>Hardware memory model</a:t>
            </a:r>
          </a:p>
        </p:txBody>
      </p:sp>
      <p:sp>
        <p:nvSpPr>
          <p:cNvPr id="2" name="Rectangle 1"/>
          <p:cNvSpPr/>
          <p:nvPr/>
        </p:nvSpPr>
        <p:spPr>
          <a:xfrm>
            <a:off x="3727850" y="4997016"/>
            <a:ext cx="4736297" cy="369332"/>
          </a:xfrm>
          <a:prstGeom prst="rect">
            <a:avLst/>
          </a:prstGeom>
        </p:spPr>
        <p:txBody>
          <a:bodyPr wrap="none">
            <a:spAutoFit/>
          </a:bodyPr>
          <a:lstStyle/>
          <a:p>
            <a:pPr algn="ctr"/>
            <a:r>
              <a:rPr lang="en-US" dirty="0">
                <a:hlinkClick r:id="rId3"/>
              </a:rPr>
              <a:t>https://en.wikipedia.org/wiki/Memory_ordering</a:t>
            </a:r>
            <a:endParaRPr lang="en-US" dirty="0"/>
          </a:p>
        </p:txBody>
      </p:sp>
      <p:sp>
        <p:nvSpPr>
          <p:cNvPr id="3" name="Slide Number Placeholder 2"/>
          <p:cNvSpPr>
            <a:spLocks noGrp="1"/>
          </p:cNvSpPr>
          <p:nvPr>
            <p:ph type="sldNum" sz="quarter" idx="12"/>
          </p:nvPr>
        </p:nvSpPr>
        <p:spPr/>
        <p:txBody>
          <a:bodyPr/>
          <a:lstStyle/>
          <a:p>
            <a:fld id="{62460F1A-4B65-4A20-9DB8-9920A00046ED}" type="slidenum">
              <a:rPr lang="en-US" smtClean="0"/>
              <a:t>17</a:t>
            </a:fld>
            <a:endParaRPr lang="en-US"/>
          </a:p>
        </p:txBody>
      </p:sp>
    </p:spTree>
    <p:extLst>
      <p:ext uri="{BB962C8B-B14F-4D97-AF65-F5344CB8AC3E}">
        <p14:creationId xmlns:p14="http://schemas.microsoft.com/office/powerpoint/2010/main" val="6205327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algn="ctr"/>
            <a:r>
              <a:rPr lang="ru-RU" dirty="0"/>
              <a:t>Разные архитектуры</a:t>
            </a:r>
            <a:endParaRPr lang="en-US" dirty="0"/>
          </a:p>
        </p:txBody>
      </p:sp>
      <p:sp>
        <p:nvSpPr>
          <p:cNvPr id="3" name="Slide Number Placeholder 2"/>
          <p:cNvSpPr>
            <a:spLocks noGrp="1"/>
          </p:cNvSpPr>
          <p:nvPr>
            <p:ph type="sldNum" sz="quarter" idx="12"/>
          </p:nvPr>
        </p:nvSpPr>
        <p:spPr/>
        <p:txBody>
          <a:bodyPr/>
          <a:lstStyle/>
          <a:p>
            <a:fld id="{62460F1A-4B65-4A20-9DB8-9920A00046ED}" type="slidenum">
              <a:rPr lang="en-US" smtClean="0"/>
              <a:t>18</a:t>
            </a:fld>
            <a:endParaRPr lang="en-US"/>
          </a:p>
        </p:txBody>
      </p:sp>
      <p:graphicFrame>
        <p:nvGraphicFramePr>
          <p:cNvPr id="8" name="Content Placeholder 7"/>
          <p:cNvGraphicFramePr>
            <a:graphicFrameLocks noGrp="1"/>
          </p:cNvGraphicFramePr>
          <p:nvPr>
            <p:ph idx="1"/>
            <p:extLst>
              <p:ext uri="{D42A27DB-BD31-4B8C-83A1-F6EECF244321}">
                <p14:modId xmlns:p14="http://schemas.microsoft.com/office/powerpoint/2010/main" val="2025093517"/>
              </p:ext>
            </p:extLst>
          </p:nvPr>
        </p:nvGraphicFramePr>
        <p:xfrm>
          <a:off x="1353826" y="2650789"/>
          <a:ext cx="9484347" cy="2745470"/>
        </p:xfrm>
        <a:graphic>
          <a:graphicData uri="http://schemas.openxmlformats.org/drawingml/2006/table">
            <a:tbl>
              <a:tblPr/>
              <a:tblGrid>
                <a:gridCol w="4750479">
                  <a:extLst>
                    <a:ext uri="{9D8B030D-6E8A-4147-A177-3AD203B41FA5}">
                      <a16:colId xmlns:a16="http://schemas.microsoft.com/office/drawing/2014/main" val="879622851"/>
                    </a:ext>
                  </a:extLst>
                </a:gridCol>
                <a:gridCol w="2366934">
                  <a:extLst>
                    <a:ext uri="{9D8B030D-6E8A-4147-A177-3AD203B41FA5}">
                      <a16:colId xmlns:a16="http://schemas.microsoft.com/office/drawing/2014/main" val="1160855650"/>
                    </a:ext>
                  </a:extLst>
                </a:gridCol>
                <a:gridCol w="2366934">
                  <a:extLst>
                    <a:ext uri="{9D8B030D-6E8A-4147-A177-3AD203B41FA5}">
                      <a16:colId xmlns:a16="http://schemas.microsoft.com/office/drawing/2014/main" val="1082753078"/>
                    </a:ext>
                  </a:extLst>
                </a:gridCol>
              </a:tblGrid>
              <a:tr h="549094">
                <a:tc>
                  <a:txBody>
                    <a:bodyPr/>
                    <a:lstStyle/>
                    <a:p>
                      <a:pPr algn="ctr" fontAlgn="b"/>
                      <a:r>
                        <a:rPr lang="en-US" sz="2900" b="1" i="0" u="none" strike="noStrike">
                          <a:solidFill>
                            <a:srgbClr val="000000"/>
                          </a:solidFill>
                          <a:effectLst/>
                          <a:latin typeface="Calibri" panose="020F0502020204030204" pitchFamily="34" charset="0"/>
                        </a:rPr>
                        <a:t>Type</a:t>
                      </a:r>
                    </a:p>
                  </a:txBody>
                  <a:tcPr marL="24959" marR="24959" marT="24959"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fontAlgn="ctr"/>
                      <a:r>
                        <a:rPr lang="en-US" sz="2900" b="1" i="0" u="none" strike="noStrike">
                          <a:solidFill>
                            <a:srgbClr val="000000"/>
                          </a:solidFill>
                          <a:effectLst/>
                          <a:latin typeface="Calibri" panose="020F0502020204030204" pitchFamily="34" charset="0"/>
                        </a:rPr>
                        <a:t>ARM</a:t>
                      </a:r>
                    </a:p>
                  </a:txBody>
                  <a:tcPr marL="24959" marR="24959" marT="24959" marB="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fontAlgn="b"/>
                      <a:r>
                        <a:rPr lang="en-US" sz="2900" b="1" i="0" u="none" strike="noStrike">
                          <a:solidFill>
                            <a:srgbClr val="000000"/>
                          </a:solidFill>
                          <a:effectLst/>
                          <a:latin typeface="Calibri" panose="020F0502020204030204" pitchFamily="34" charset="0"/>
                        </a:rPr>
                        <a:t>x86, AMD64</a:t>
                      </a:r>
                    </a:p>
                  </a:txBody>
                  <a:tcPr marL="24959" marR="24959" marT="24959"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89265652"/>
                  </a:ext>
                </a:extLst>
              </a:tr>
              <a:tr h="549094">
                <a:tc>
                  <a:txBody>
                    <a:bodyPr/>
                    <a:lstStyle/>
                    <a:p>
                      <a:pPr algn="l" fontAlgn="b"/>
                      <a:r>
                        <a:rPr lang="en-US" sz="2900" b="1" i="0" u="none" strike="noStrike">
                          <a:solidFill>
                            <a:srgbClr val="000000"/>
                          </a:solidFill>
                          <a:effectLst/>
                          <a:latin typeface="Calibri" panose="020F0502020204030204" pitchFamily="34" charset="0"/>
                        </a:rPr>
                        <a:t>Loads reordered after loads</a:t>
                      </a:r>
                    </a:p>
                  </a:txBody>
                  <a:tcPr marL="24959" marR="24959" marT="24959"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fontAlgn="b"/>
                      <a:r>
                        <a:rPr lang="en-US" sz="2900" b="0" i="0" u="none" strike="noStrike" dirty="0">
                          <a:solidFill>
                            <a:srgbClr val="9C0006"/>
                          </a:solidFill>
                          <a:effectLst/>
                          <a:latin typeface="Calibri" panose="020F0502020204030204" pitchFamily="34" charset="0"/>
                        </a:rPr>
                        <a:t> YES</a:t>
                      </a:r>
                    </a:p>
                  </a:txBody>
                  <a:tcPr marL="24959" marR="24959" marT="24959"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C7CE"/>
                    </a:solidFill>
                  </a:tcPr>
                </a:tc>
                <a:tc>
                  <a:txBody>
                    <a:bodyPr/>
                    <a:lstStyle/>
                    <a:p>
                      <a:pPr algn="ctr" fontAlgn="b"/>
                      <a:r>
                        <a:rPr lang="en-US" sz="2900" b="0" i="0" u="none" strike="noStrike" dirty="0">
                          <a:solidFill>
                            <a:srgbClr val="006100"/>
                          </a:solidFill>
                          <a:effectLst/>
                          <a:latin typeface="Calibri" panose="020F0502020204030204" pitchFamily="34" charset="0"/>
                        </a:rPr>
                        <a:t> NO</a:t>
                      </a:r>
                    </a:p>
                  </a:txBody>
                  <a:tcPr marL="24959" marR="24959" marT="24959"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C6EFCE"/>
                    </a:solidFill>
                  </a:tcPr>
                </a:tc>
                <a:extLst>
                  <a:ext uri="{0D108BD9-81ED-4DB2-BD59-A6C34878D82A}">
                    <a16:rowId xmlns:a16="http://schemas.microsoft.com/office/drawing/2014/main" val="451737364"/>
                  </a:ext>
                </a:extLst>
              </a:tr>
              <a:tr h="549094">
                <a:tc>
                  <a:txBody>
                    <a:bodyPr/>
                    <a:lstStyle/>
                    <a:p>
                      <a:pPr algn="l" fontAlgn="b"/>
                      <a:r>
                        <a:rPr lang="en-US" sz="2900" b="1" i="0" u="none" strike="noStrike">
                          <a:solidFill>
                            <a:srgbClr val="000000"/>
                          </a:solidFill>
                          <a:effectLst/>
                          <a:latin typeface="Calibri" panose="020F0502020204030204" pitchFamily="34" charset="0"/>
                        </a:rPr>
                        <a:t>Loads reordered after stores</a:t>
                      </a:r>
                    </a:p>
                  </a:txBody>
                  <a:tcPr marL="24959" marR="24959" marT="24959"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fontAlgn="b"/>
                      <a:r>
                        <a:rPr lang="en-US" sz="2900" b="0" i="0" u="none" strike="noStrike" dirty="0">
                          <a:solidFill>
                            <a:srgbClr val="9C0006"/>
                          </a:solidFill>
                          <a:effectLst/>
                          <a:latin typeface="Calibri" panose="020F0502020204030204" pitchFamily="34" charset="0"/>
                        </a:rPr>
                        <a:t> YES</a:t>
                      </a:r>
                    </a:p>
                  </a:txBody>
                  <a:tcPr marL="24959" marR="24959" marT="24959"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C7CE"/>
                    </a:solidFill>
                  </a:tcPr>
                </a:tc>
                <a:tc>
                  <a:txBody>
                    <a:bodyPr/>
                    <a:lstStyle/>
                    <a:p>
                      <a:pPr algn="ctr" fontAlgn="b"/>
                      <a:r>
                        <a:rPr lang="en-US" sz="2900" b="0" i="0" u="none" strike="noStrike" dirty="0">
                          <a:solidFill>
                            <a:srgbClr val="006100"/>
                          </a:solidFill>
                          <a:effectLst/>
                          <a:latin typeface="Calibri" panose="020F0502020204030204" pitchFamily="34" charset="0"/>
                        </a:rPr>
                        <a:t> NO</a:t>
                      </a:r>
                    </a:p>
                  </a:txBody>
                  <a:tcPr marL="24959" marR="24959" marT="24959"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C6EFCE"/>
                    </a:solidFill>
                  </a:tcPr>
                </a:tc>
                <a:extLst>
                  <a:ext uri="{0D108BD9-81ED-4DB2-BD59-A6C34878D82A}">
                    <a16:rowId xmlns:a16="http://schemas.microsoft.com/office/drawing/2014/main" val="2454344604"/>
                  </a:ext>
                </a:extLst>
              </a:tr>
              <a:tr h="549094">
                <a:tc>
                  <a:txBody>
                    <a:bodyPr/>
                    <a:lstStyle/>
                    <a:p>
                      <a:pPr algn="l" fontAlgn="b"/>
                      <a:r>
                        <a:rPr lang="en-US" sz="2900" b="1" i="0" u="none" strike="noStrike">
                          <a:solidFill>
                            <a:srgbClr val="000000"/>
                          </a:solidFill>
                          <a:effectLst/>
                          <a:latin typeface="Calibri" panose="020F0502020204030204" pitchFamily="34" charset="0"/>
                        </a:rPr>
                        <a:t>Stores reordered after stores</a:t>
                      </a:r>
                    </a:p>
                  </a:txBody>
                  <a:tcPr marL="24959" marR="24959" marT="24959"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fontAlgn="b"/>
                      <a:r>
                        <a:rPr lang="en-US" sz="2900" b="0" i="0" u="none" strike="noStrike" dirty="0">
                          <a:solidFill>
                            <a:srgbClr val="9C0006"/>
                          </a:solidFill>
                          <a:effectLst/>
                          <a:latin typeface="Calibri" panose="020F0502020204030204" pitchFamily="34" charset="0"/>
                        </a:rPr>
                        <a:t> YES</a:t>
                      </a:r>
                    </a:p>
                  </a:txBody>
                  <a:tcPr marL="24959" marR="24959" marT="24959"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C7CE"/>
                    </a:solidFill>
                  </a:tcPr>
                </a:tc>
                <a:tc>
                  <a:txBody>
                    <a:bodyPr/>
                    <a:lstStyle/>
                    <a:p>
                      <a:pPr algn="ctr" fontAlgn="b"/>
                      <a:r>
                        <a:rPr lang="en-US" sz="2900" b="0" i="0" u="none" strike="noStrike" dirty="0">
                          <a:solidFill>
                            <a:srgbClr val="006100"/>
                          </a:solidFill>
                          <a:effectLst/>
                          <a:latin typeface="Calibri" panose="020F0502020204030204" pitchFamily="34" charset="0"/>
                        </a:rPr>
                        <a:t> NO</a:t>
                      </a:r>
                    </a:p>
                  </a:txBody>
                  <a:tcPr marL="24959" marR="24959" marT="24959"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C6EFCE"/>
                    </a:solidFill>
                  </a:tcPr>
                </a:tc>
                <a:extLst>
                  <a:ext uri="{0D108BD9-81ED-4DB2-BD59-A6C34878D82A}">
                    <a16:rowId xmlns:a16="http://schemas.microsoft.com/office/drawing/2014/main" val="3058190116"/>
                  </a:ext>
                </a:extLst>
              </a:tr>
              <a:tr h="549094">
                <a:tc>
                  <a:txBody>
                    <a:bodyPr/>
                    <a:lstStyle/>
                    <a:p>
                      <a:pPr algn="l" fontAlgn="b"/>
                      <a:r>
                        <a:rPr lang="en-US" sz="2900" b="1" i="0" u="none" strike="noStrike">
                          <a:solidFill>
                            <a:srgbClr val="000000"/>
                          </a:solidFill>
                          <a:effectLst/>
                          <a:latin typeface="Calibri" panose="020F0502020204030204" pitchFamily="34" charset="0"/>
                        </a:rPr>
                        <a:t>Stores reordered after loads</a:t>
                      </a:r>
                    </a:p>
                  </a:txBody>
                  <a:tcPr marL="24959" marR="24959" marT="24959"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fontAlgn="b"/>
                      <a:r>
                        <a:rPr lang="en-US" sz="2900" b="0" i="0" u="none" strike="noStrike" dirty="0">
                          <a:solidFill>
                            <a:srgbClr val="9C0006"/>
                          </a:solidFill>
                          <a:effectLst/>
                          <a:latin typeface="Calibri" panose="020F0502020204030204" pitchFamily="34" charset="0"/>
                        </a:rPr>
                        <a:t> YES</a:t>
                      </a:r>
                    </a:p>
                  </a:txBody>
                  <a:tcPr marL="24959" marR="24959" marT="24959"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C7CE"/>
                    </a:solidFill>
                  </a:tcPr>
                </a:tc>
                <a:tc>
                  <a:txBody>
                    <a:bodyPr/>
                    <a:lstStyle/>
                    <a:p>
                      <a:pPr algn="ctr" fontAlgn="b"/>
                      <a:r>
                        <a:rPr lang="en-US" sz="2900" b="0" i="0" u="none" strike="noStrike" dirty="0">
                          <a:solidFill>
                            <a:srgbClr val="9C0006"/>
                          </a:solidFill>
                          <a:effectLst/>
                          <a:latin typeface="Calibri" panose="020F0502020204030204" pitchFamily="34" charset="0"/>
                        </a:rPr>
                        <a:t> YES</a:t>
                      </a:r>
                    </a:p>
                  </a:txBody>
                  <a:tcPr marL="24959" marR="24959" marT="24959" marB="0" anchor="b">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C7CE"/>
                    </a:solidFill>
                  </a:tcPr>
                </a:tc>
                <a:extLst>
                  <a:ext uri="{0D108BD9-81ED-4DB2-BD59-A6C34878D82A}">
                    <a16:rowId xmlns:a16="http://schemas.microsoft.com/office/drawing/2014/main" val="1955931708"/>
                  </a:ext>
                </a:extLst>
              </a:tr>
            </a:tbl>
          </a:graphicData>
        </a:graphic>
      </p:graphicFrame>
    </p:spTree>
    <p:extLst>
      <p:ext uri="{BB962C8B-B14F-4D97-AF65-F5344CB8AC3E}">
        <p14:creationId xmlns:p14="http://schemas.microsoft.com/office/powerpoint/2010/main" val="42876809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ru-RU" dirty="0"/>
              <a:t>Пишем код для абстрактной машины</a:t>
            </a:r>
            <a:r>
              <a:rPr lang="en-US" dirty="0"/>
              <a:t> (Software memory model)</a:t>
            </a:r>
            <a:endParaRPr lang="ru-RU" dirty="0"/>
          </a:p>
          <a:p>
            <a:r>
              <a:rPr lang="ru-RU" dirty="0"/>
              <a:t>Абстрактную машину специфицируем</a:t>
            </a:r>
            <a:r>
              <a:rPr lang="en-US" dirty="0"/>
              <a:t> (Software memory model)</a:t>
            </a:r>
            <a:endParaRPr lang="ru-RU" dirty="0"/>
          </a:p>
          <a:p>
            <a:r>
              <a:rPr lang="ru-RU" dirty="0"/>
              <a:t>Пусть </a:t>
            </a:r>
            <a:r>
              <a:rPr lang="ru-RU" dirty="0" err="1"/>
              <a:t>компиляторщики</a:t>
            </a:r>
            <a:r>
              <a:rPr lang="ru-RU" dirty="0"/>
              <a:t> их стыкуют</a:t>
            </a:r>
            <a:r>
              <a:rPr lang="en-US" dirty="0"/>
              <a:t> (Hardware &lt;-&gt; Software memory model)</a:t>
            </a:r>
          </a:p>
        </p:txBody>
      </p:sp>
      <p:sp>
        <p:nvSpPr>
          <p:cNvPr id="3" name="Slide Number Placeholder 2"/>
          <p:cNvSpPr>
            <a:spLocks noGrp="1"/>
          </p:cNvSpPr>
          <p:nvPr>
            <p:ph type="sldNum" sz="quarter" idx="12"/>
          </p:nvPr>
        </p:nvSpPr>
        <p:spPr/>
        <p:txBody>
          <a:bodyPr/>
          <a:lstStyle/>
          <a:p>
            <a:fld id="{62460F1A-4B65-4A20-9DB8-9920A00046ED}" type="slidenum">
              <a:rPr lang="en-US" smtClean="0"/>
              <a:t>19</a:t>
            </a:fld>
            <a:endParaRPr lang="en-US"/>
          </a:p>
        </p:txBody>
      </p:sp>
      <p:sp>
        <p:nvSpPr>
          <p:cNvPr id="4" name="Title 3"/>
          <p:cNvSpPr>
            <a:spLocks noGrp="1"/>
          </p:cNvSpPr>
          <p:nvPr>
            <p:ph type="title"/>
          </p:nvPr>
        </p:nvSpPr>
        <p:spPr/>
        <p:txBody>
          <a:bodyPr/>
          <a:lstStyle/>
          <a:p>
            <a:pPr algn="ctr"/>
            <a:r>
              <a:rPr lang="ru-RU" dirty="0"/>
              <a:t>Как быть?</a:t>
            </a:r>
            <a:endParaRPr lang="en-US" dirty="0"/>
          </a:p>
        </p:txBody>
      </p:sp>
    </p:spTree>
    <p:extLst>
      <p:ext uri="{BB962C8B-B14F-4D97-AF65-F5344CB8AC3E}">
        <p14:creationId xmlns:p14="http://schemas.microsoft.com/office/powerpoint/2010/main" val="1999322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ru-RU" dirty="0"/>
              <a:t>Окончил </a:t>
            </a:r>
            <a:r>
              <a:rPr lang="ru-RU" dirty="0" err="1"/>
              <a:t>МатМех</a:t>
            </a:r>
            <a:r>
              <a:rPr lang="ru-RU" dirty="0"/>
              <a:t> СПбГУ</a:t>
            </a:r>
          </a:p>
          <a:p>
            <a:r>
              <a:rPr lang="ru-RU" dirty="0"/>
              <a:t>Сейчас работаю в компании </a:t>
            </a:r>
            <a:r>
              <a:rPr lang="en-US" dirty="0" err="1"/>
              <a:t>Sidenis</a:t>
            </a:r>
            <a:endParaRPr lang="ru-RU" dirty="0"/>
          </a:p>
          <a:p>
            <a:r>
              <a:rPr lang="ru-RU" dirty="0"/>
              <a:t>Увлекаюсь </a:t>
            </a:r>
            <a:r>
              <a:rPr lang="en-US" dirty="0"/>
              <a:t>concurrency </a:t>
            </a:r>
            <a:r>
              <a:rPr lang="ru-RU" dirty="0"/>
              <a:t>и всякими «</a:t>
            </a:r>
            <a:r>
              <a:rPr lang="ru-RU" dirty="0" err="1"/>
              <a:t>кишочками</a:t>
            </a:r>
            <a:r>
              <a:rPr lang="ru-RU" dirty="0"/>
              <a:t>»</a:t>
            </a:r>
          </a:p>
          <a:p>
            <a:r>
              <a:rPr lang="ru-RU" dirty="0"/>
              <a:t>Нравится узнавать новое</a:t>
            </a:r>
          </a:p>
          <a:p>
            <a:r>
              <a:rPr lang="ru-RU" dirty="0"/>
              <a:t>Неравнодушен к качественному коду</a:t>
            </a:r>
            <a:endParaRPr lang="en-US" dirty="0"/>
          </a:p>
        </p:txBody>
      </p:sp>
      <p:sp>
        <p:nvSpPr>
          <p:cNvPr id="6" name="Title 5"/>
          <p:cNvSpPr>
            <a:spLocks noGrp="1"/>
          </p:cNvSpPr>
          <p:nvPr>
            <p:ph type="title"/>
          </p:nvPr>
        </p:nvSpPr>
        <p:spPr/>
        <p:txBody>
          <a:bodyPr/>
          <a:lstStyle/>
          <a:p>
            <a:pPr algn="ctr"/>
            <a:r>
              <a:rPr lang="ru-RU" dirty="0"/>
              <a:t>Обо мне</a:t>
            </a:r>
            <a:endParaRPr lang="en-US" dirty="0"/>
          </a:p>
        </p:txBody>
      </p:sp>
      <p:sp>
        <p:nvSpPr>
          <p:cNvPr id="3" name="Slide Number Placeholder 2"/>
          <p:cNvSpPr>
            <a:spLocks noGrp="1"/>
          </p:cNvSpPr>
          <p:nvPr>
            <p:ph type="sldNum" sz="quarter" idx="12"/>
          </p:nvPr>
        </p:nvSpPr>
        <p:spPr/>
        <p:txBody>
          <a:bodyPr/>
          <a:lstStyle/>
          <a:p>
            <a:fld id="{62460F1A-4B65-4A20-9DB8-9920A00046ED}" type="slidenum">
              <a:rPr lang="en-US" smtClean="0"/>
              <a:t>2</a:t>
            </a:fld>
            <a:endParaRPr lang="en-US"/>
          </a:p>
        </p:txBody>
      </p:sp>
    </p:spTree>
    <p:extLst>
      <p:ext uri="{BB962C8B-B14F-4D97-AF65-F5344CB8AC3E}">
        <p14:creationId xmlns:p14="http://schemas.microsoft.com/office/powerpoint/2010/main" val="10252656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308BEDD-D06B-4F0B-AD45-8FC55CF4310F}"/>
              </a:ext>
            </a:extLst>
          </p:cNvPr>
          <p:cNvSpPr>
            <a:spLocks noGrp="1"/>
          </p:cNvSpPr>
          <p:nvPr>
            <p:ph idx="1"/>
          </p:nvPr>
        </p:nvSpPr>
        <p:spPr/>
        <p:txBody>
          <a:bodyPr/>
          <a:lstStyle/>
          <a:p>
            <a:endParaRPr lang="en-US"/>
          </a:p>
        </p:txBody>
      </p:sp>
      <p:sp>
        <p:nvSpPr>
          <p:cNvPr id="3" name="Slide Number Placeholder 2">
            <a:extLst>
              <a:ext uri="{FF2B5EF4-FFF2-40B4-BE49-F238E27FC236}">
                <a16:creationId xmlns:a16="http://schemas.microsoft.com/office/drawing/2014/main" id="{80843470-FB1D-442C-8C4B-948364172065}"/>
              </a:ext>
            </a:extLst>
          </p:cNvPr>
          <p:cNvSpPr>
            <a:spLocks noGrp="1"/>
          </p:cNvSpPr>
          <p:nvPr>
            <p:ph type="sldNum" sz="quarter" idx="12"/>
          </p:nvPr>
        </p:nvSpPr>
        <p:spPr/>
        <p:txBody>
          <a:bodyPr/>
          <a:lstStyle/>
          <a:p>
            <a:fld id="{62460F1A-4B65-4A20-9DB8-9920A00046ED}" type="slidenum">
              <a:rPr lang="en-US" smtClean="0"/>
              <a:t>20</a:t>
            </a:fld>
            <a:endParaRPr lang="en-US"/>
          </a:p>
        </p:txBody>
      </p:sp>
      <p:sp>
        <p:nvSpPr>
          <p:cNvPr id="4" name="Title 3">
            <a:extLst>
              <a:ext uri="{FF2B5EF4-FFF2-40B4-BE49-F238E27FC236}">
                <a16:creationId xmlns:a16="http://schemas.microsoft.com/office/drawing/2014/main" id="{C3272DF5-A69A-40DC-96C0-5B1FFFA23E61}"/>
              </a:ext>
            </a:extLst>
          </p:cNvPr>
          <p:cNvSpPr>
            <a:spLocks noGrp="1"/>
          </p:cNvSpPr>
          <p:nvPr>
            <p:ph type="title"/>
          </p:nvPr>
        </p:nvSpPr>
        <p:spPr/>
        <p:txBody>
          <a:bodyPr/>
          <a:lstStyle/>
          <a:p>
            <a:pPr algn="ctr"/>
            <a:r>
              <a:rPr lang="en-US" dirty="0"/>
              <a:t>Memory ordering semantics</a:t>
            </a:r>
          </a:p>
        </p:txBody>
      </p:sp>
    </p:spTree>
    <p:extLst>
      <p:ext uri="{BB962C8B-B14F-4D97-AF65-F5344CB8AC3E}">
        <p14:creationId xmlns:p14="http://schemas.microsoft.com/office/powerpoint/2010/main" val="24010474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lnSpcReduction="10000"/>
          </a:bodyPr>
          <a:lstStyle/>
          <a:p>
            <a:r>
              <a:rPr lang="ru-RU" dirty="0"/>
              <a:t>«</a:t>
            </a:r>
            <a:r>
              <a:rPr lang="en-US" dirty="0"/>
              <a:t>... </a:t>
            </a:r>
            <a:r>
              <a:rPr lang="ru-RU" dirty="0"/>
              <a:t>результат любого выполнения такой же, как в случае если бы операции всех процессоров были выполнены в некотором последовательном порядке, и операции каждого отдельного процессора появлялись в этой последовательности в порядке определенном его программой.»</a:t>
            </a:r>
          </a:p>
          <a:p>
            <a:endParaRPr lang="ru-RU" dirty="0"/>
          </a:p>
          <a:p>
            <a:endParaRPr lang="ru-RU" dirty="0"/>
          </a:p>
          <a:p>
            <a:endParaRPr lang="ru-RU" dirty="0"/>
          </a:p>
          <a:p>
            <a:endParaRPr lang="ru-RU" dirty="0"/>
          </a:p>
          <a:p>
            <a:r>
              <a:rPr lang="ru-RU" dirty="0"/>
              <a:t>Медленно, сложно и дорого</a:t>
            </a:r>
            <a:endParaRPr lang="en-US" dirty="0"/>
          </a:p>
        </p:txBody>
      </p:sp>
      <p:sp>
        <p:nvSpPr>
          <p:cNvPr id="3" name="Slide Number Placeholder 2"/>
          <p:cNvSpPr>
            <a:spLocks noGrp="1"/>
          </p:cNvSpPr>
          <p:nvPr>
            <p:ph type="sldNum" sz="quarter" idx="12"/>
          </p:nvPr>
        </p:nvSpPr>
        <p:spPr/>
        <p:txBody>
          <a:bodyPr/>
          <a:lstStyle/>
          <a:p>
            <a:fld id="{62460F1A-4B65-4A20-9DB8-9920A00046ED}" type="slidenum">
              <a:rPr lang="en-US" smtClean="0"/>
              <a:t>21</a:t>
            </a:fld>
            <a:endParaRPr lang="en-US"/>
          </a:p>
        </p:txBody>
      </p:sp>
      <p:sp>
        <p:nvSpPr>
          <p:cNvPr id="4" name="Title 3"/>
          <p:cNvSpPr>
            <a:spLocks noGrp="1"/>
          </p:cNvSpPr>
          <p:nvPr>
            <p:ph type="title"/>
          </p:nvPr>
        </p:nvSpPr>
        <p:spPr/>
        <p:txBody>
          <a:bodyPr/>
          <a:lstStyle/>
          <a:p>
            <a:pPr algn="ctr"/>
            <a:r>
              <a:rPr lang="en-US" dirty="0"/>
              <a:t>Sequential Consistency</a:t>
            </a:r>
          </a:p>
        </p:txBody>
      </p:sp>
      <p:pic>
        <p:nvPicPr>
          <p:cNvPr id="5" name="Picture 4"/>
          <p:cNvPicPr>
            <a:picLocks noChangeAspect="1"/>
          </p:cNvPicPr>
          <p:nvPr/>
        </p:nvPicPr>
        <p:blipFill>
          <a:blip r:embed="rId2"/>
          <a:stretch>
            <a:fillRect/>
          </a:stretch>
        </p:blipFill>
        <p:spPr>
          <a:xfrm>
            <a:off x="1223372" y="3863384"/>
            <a:ext cx="9745256" cy="1123285"/>
          </a:xfrm>
          <a:prstGeom prst="rect">
            <a:avLst/>
          </a:prstGeom>
        </p:spPr>
      </p:pic>
    </p:spTree>
    <p:extLst>
      <p:ext uri="{BB962C8B-B14F-4D97-AF65-F5344CB8AC3E}">
        <p14:creationId xmlns:p14="http://schemas.microsoft.com/office/powerpoint/2010/main" val="3732616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hlinkClick r:id="rId2"/>
          </p:cNvPr>
          <p:cNvPicPr>
            <a:picLocks noGrp="1" noChangeAspect="1"/>
          </p:cNvPicPr>
          <p:nvPr>
            <p:ph idx="1"/>
          </p:nvPr>
        </p:nvPicPr>
        <p:blipFill>
          <a:blip r:embed="rId3"/>
          <a:stretch>
            <a:fillRect/>
          </a:stretch>
        </p:blipFill>
        <p:spPr>
          <a:xfrm>
            <a:off x="877004" y="1825625"/>
            <a:ext cx="10437992" cy="4351338"/>
          </a:xfrm>
          <a:prstGeom prst="rect">
            <a:avLst/>
          </a:prstGeom>
        </p:spPr>
      </p:pic>
      <p:sp>
        <p:nvSpPr>
          <p:cNvPr id="3" name="Slide Number Placeholder 2"/>
          <p:cNvSpPr>
            <a:spLocks noGrp="1"/>
          </p:cNvSpPr>
          <p:nvPr>
            <p:ph type="sldNum" sz="quarter" idx="12"/>
          </p:nvPr>
        </p:nvSpPr>
        <p:spPr/>
        <p:txBody>
          <a:bodyPr/>
          <a:lstStyle/>
          <a:p>
            <a:fld id="{62460F1A-4B65-4A20-9DB8-9920A00046ED}" type="slidenum">
              <a:rPr lang="en-US" smtClean="0"/>
              <a:t>22</a:t>
            </a:fld>
            <a:endParaRPr lang="en-US"/>
          </a:p>
        </p:txBody>
      </p:sp>
      <p:sp>
        <p:nvSpPr>
          <p:cNvPr id="4" name="Title 3"/>
          <p:cNvSpPr>
            <a:spLocks noGrp="1"/>
          </p:cNvSpPr>
          <p:nvPr>
            <p:ph type="title"/>
          </p:nvPr>
        </p:nvSpPr>
        <p:spPr/>
        <p:txBody>
          <a:bodyPr/>
          <a:lstStyle/>
          <a:p>
            <a:pPr algn="ctr"/>
            <a:r>
              <a:rPr lang="en-US" dirty="0"/>
              <a:t>Release…</a:t>
            </a:r>
          </a:p>
        </p:txBody>
      </p:sp>
    </p:spTree>
    <p:extLst>
      <p:ext uri="{BB962C8B-B14F-4D97-AF65-F5344CB8AC3E}">
        <p14:creationId xmlns:p14="http://schemas.microsoft.com/office/powerpoint/2010/main" val="33680291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62460F1A-4B65-4A20-9DB8-9920A00046ED}" type="slidenum">
              <a:rPr lang="en-US" smtClean="0"/>
              <a:t>23</a:t>
            </a:fld>
            <a:endParaRPr lang="en-US"/>
          </a:p>
        </p:txBody>
      </p:sp>
      <p:sp>
        <p:nvSpPr>
          <p:cNvPr id="4" name="Title 3"/>
          <p:cNvSpPr>
            <a:spLocks noGrp="1"/>
          </p:cNvSpPr>
          <p:nvPr>
            <p:ph type="title"/>
          </p:nvPr>
        </p:nvSpPr>
        <p:spPr/>
        <p:txBody>
          <a:bodyPr/>
          <a:lstStyle/>
          <a:p>
            <a:pPr algn="ctr"/>
            <a:r>
              <a:rPr lang="en-US" dirty="0"/>
              <a:t>Release consistency</a:t>
            </a:r>
            <a:br>
              <a:rPr lang="en-US" dirty="0"/>
            </a:br>
            <a:r>
              <a:rPr lang="en-US" dirty="0"/>
              <a:t>Acquire and Release semantics</a:t>
            </a:r>
          </a:p>
        </p:txBody>
      </p:sp>
      <p:pic>
        <p:nvPicPr>
          <p:cNvPr id="7" name="Picture 6">
            <a:extLst>
              <a:ext uri="{FF2B5EF4-FFF2-40B4-BE49-F238E27FC236}">
                <a16:creationId xmlns:a16="http://schemas.microsoft.com/office/drawing/2014/main" id="{C1E1F953-65F2-456A-B5EB-68AFA12DD7F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200" y="1690692"/>
            <a:ext cx="5173135" cy="4872235"/>
          </a:xfrm>
          <a:prstGeom prst="rect">
            <a:avLst/>
          </a:prstGeom>
        </p:spPr>
      </p:pic>
      <p:pic>
        <p:nvPicPr>
          <p:cNvPr id="8" name="Picture 7">
            <a:extLst>
              <a:ext uri="{FF2B5EF4-FFF2-40B4-BE49-F238E27FC236}">
                <a16:creationId xmlns:a16="http://schemas.microsoft.com/office/drawing/2014/main" id="{6C3D7006-5779-4879-91CE-0C3D0B6423F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96000" y="1897263"/>
            <a:ext cx="5581817" cy="4189126"/>
          </a:xfrm>
          <a:prstGeom prst="rect">
            <a:avLst/>
          </a:prstGeom>
        </p:spPr>
      </p:pic>
    </p:spTree>
    <p:extLst>
      <p:ext uri="{BB962C8B-B14F-4D97-AF65-F5344CB8AC3E}">
        <p14:creationId xmlns:p14="http://schemas.microsoft.com/office/powerpoint/2010/main" val="5831957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hlinkClick r:id="rId2"/>
          </p:cNvPr>
          <p:cNvPicPr>
            <a:picLocks noGrp="1" noChangeAspect="1"/>
          </p:cNvPicPr>
          <p:nvPr>
            <p:ph idx="1"/>
          </p:nvPr>
        </p:nvPicPr>
        <p:blipFill>
          <a:blip r:embed="rId3"/>
          <a:stretch>
            <a:fillRect/>
          </a:stretch>
        </p:blipFill>
        <p:spPr>
          <a:xfrm>
            <a:off x="3403870" y="1690692"/>
            <a:ext cx="5384260" cy="4895331"/>
          </a:xfrm>
          <a:prstGeom prst="rect">
            <a:avLst/>
          </a:prstGeom>
        </p:spPr>
      </p:pic>
      <p:sp>
        <p:nvSpPr>
          <p:cNvPr id="3" name="Slide Number Placeholder 2"/>
          <p:cNvSpPr>
            <a:spLocks noGrp="1"/>
          </p:cNvSpPr>
          <p:nvPr>
            <p:ph type="sldNum" sz="quarter" idx="12"/>
          </p:nvPr>
        </p:nvSpPr>
        <p:spPr/>
        <p:txBody>
          <a:bodyPr/>
          <a:lstStyle/>
          <a:p>
            <a:fld id="{62460F1A-4B65-4A20-9DB8-9920A00046ED}" type="slidenum">
              <a:rPr lang="en-US" smtClean="0"/>
              <a:t>24</a:t>
            </a:fld>
            <a:endParaRPr lang="en-US"/>
          </a:p>
        </p:txBody>
      </p:sp>
      <p:sp>
        <p:nvSpPr>
          <p:cNvPr id="4" name="Title 3"/>
          <p:cNvSpPr>
            <a:spLocks noGrp="1"/>
          </p:cNvSpPr>
          <p:nvPr>
            <p:ph type="title"/>
          </p:nvPr>
        </p:nvSpPr>
        <p:spPr/>
        <p:txBody>
          <a:bodyPr/>
          <a:lstStyle/>
          <a:p>
            <a:pPr algn="ctr"/>
            <a:r>
              <a:rPr lang="en-US" dirty="0"/>
              <a:t>.NET Standards!</a:t>
            </a:r>
          </a:p>
        </p:txBody>
      </p:sp>
    </p:spTree>
    <p:extLst>
      <p:ext uri="{BB962C8B-B14F-4D97-AF65-F5344CB8AC3E}">
        <p14:creationId xmlns:p14="http://schemas.microsoft.com/office/powerpoint/2010/main" val="33349892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stretch>
            <a:fillRect/>
          </a:stretch>
        </p:blipFill>
        <p:spPr>
          <a:xfrm>
            <a:off x="2970123" y="1690692"/>
            <a:ext cx="6251754" cy="4339321"/>
          </a:xfrm>
          <a:prstGeom prst="rect">
            <a:avLst/>
          </a:prstGeom>
        </p:spPr>
      </p:pic>
      <p:sp>
        <p:nvSpPr>
          <p:cNvPr id="3" name="Slide Number Placeholder 2"/>
          <p:cNvSpPr>
            <a:spLocks noGrp="1"/>
          </p:cNvSpPr>
          <p:nvPr>
            <p:ph type="sldNum" sz="quarter" idx="12"/>
          </p:nvPr>
        </p:nvSpPr>
        <p:spPr/>
        <p:txBody>
          <a:bodyPr/>
          <a:lstStyle/>
          <a:p>
            <a:fld id="{62460F1A-4B65-4A20-9DB8-9920A00046ED}" type="slidenum">
              <a:rPr lang="en-US" smtClean="0"/>
              <a:t>25</a:t>
            </a:fld>
            <a:endParaRPr lang="en-US"/>
          </a:p>
        </p:txBody>
      </p:sp>
      <p:sp>
        <p:nvSpPr>
          <p:cNvPr id="4" name="Title 3"/>
          <p:cNvSpPr>
            <a:spLocks noGrp="1"/>
          </p:cNvSpPr>
          <p:nvPr>
            <p:ph type="title"/>
          </p:nvPr>
        </p:nvSpPr>
        <p:spPr/>
        <p:txBody>
          <a:bodyPr/>
          <a:lstStyle/>
          <a:p>
            <a:pPr algn="ctr"/>
            <a:r>
              <a:rPr lang="en-US" dirty="0"/>
              <a:t>ECMA-335</a:t>
            </a:r>
          </a:p>
        </p:txBody>
      </p:sp>
    </p:spTree>
    <p:extLst>
      <p:ext uri="{BB962C8B-B14F-4D97-AF65-F5344CB8AC3E}">
        <p14:creationId xmlns:p14="http://schemas.microsoft.com/office/powerpoint/2010/main" val="32706696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838200" y="322599"/>
            <a:ext cx="10515600" cy="1325563"/>
          </a:xfrm>
        </p:spPr>
        <p:txBody>
          <a:bodyPr/>
          <a:lstStyle/>
          <a:p>
            <a:pPr algn="ctr"/>
            <a:r>
              <a:rPr lang="en-US" dirty="0"/>
              <a:t>ECMA-335</a:t>
            </a:r>
            <a:r>
              <a:rPr lang="ru-RU" dirty="0"/>
              <a:t> (</a:t>
            </a:r>
            <a:r>
              <a:rPr lang="en-US" dirty="0"/>
              <a:t>I.12.6.4 Optimization</a:t>
            </a:r>
            <a:r>
              <a:rPr lang="ru-RU" dirty="0"/>
              <a:t>)</a:t>
            </a:r>
            <a:endParaRPr lang="en-US" dirty="0"/>
          </a:p>
        </p:txBody>
      </p:sp>
      <p:sp>
        <p:nvSpPr>
          <p:cNvPr id="4" name="Rectangle 3"/>
          <p:cNvSpPr/>
          <p:nvPr/>
        </p:nvSpPr>
        <p:spPr>
          <a:xfrm>
            <a:off x="2117519" y="4461119"/>
            <a:ext cx="4205527" cy="1786855"/>
          </a:xfrm>
          <a:prstGeom prst="rect">
            <a:avLst/>
          </a:prstGeom>
          <a:solidFill>
            <a:srgbClr val="000000"/>
          </a:solid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dirty="0"/>
              <a:t>Чёрный ящик</a:t>
            </a:r>
            <a:endParaRPr lang="en-US" dirty="0"/>
          </a:p>
        </p:txBody>
      </p:sp>
      <p:sp>
        <p:nvSpPr>
          <p:cNvPr id="5" name="Right Arrow 4"/>
          <p:cNvSpPr/>
          <p:nvPr/>
        </p:nvSpPr>
        <p:spPr>
          <a:xfrm>
            <a:off x="6446240" y="5157405"/>
            <a:ext cx="2164360" cy="72984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ru-RU" dirty="0"/>
              <a:t>результат</a:t>
            </a:r>
            <a:endParaRPr lang="en-US" dirty="0"/>
          </a:p>
        </p:txBody>
      </p:sp>
      <p:sp>
        <p:nvSpPr>
          <p:cNvPr id="2" name="Slide Number Placeholder 1"/>
          <p:cNvSpPr>
            <a:spLocks noGrp="1"/>
          </p:cNvSpPr>
          <p:nvPr>
            <p:ph type="sldNum" sz="quarter" idx="12"/>
          </p:nvPr>
        </p:nvSpPr>
        <p:spPr/>
        <p:txBody>
          <a:bodyPr/>
          <a:lstStyle/>
          <a:p>
            <a:fld id="{62460F1A-4B65-4A20-9DB8-9920A00046ED}" type="slidenum">
              <a:rPr lang="en-US" smtClean="0"/>
              <a:t>26</a:t>
            </a:fld>
            <a:endParaRPr lang="en-US"/>
          </a:p>
        </p:txBody>
      </p:sp>
      <p:sp>
        <p:nvSpPr>
          <p:cNvPr id="3" name="Rectangle 2"/>
          <p:cNvSpPr/>
          <p:nvPr/>
        </p:nvSpPr>
        <p:spPr>
          <a:xfrm>
            <a:off x="669852" y="1414131"/>
            <a:ext cx="10600660" cy="3046988"/>
          </a:xfrm>
          <a:prstGeom prst="rect">
            <a:avLst/>
          </a:prstGeom>
        </p:spPr>
        <p:txBody>
          <a:bodyPr wrap="square">
            <a:spAutoFit/>
          </a:bodyPr>
          <a:lstStyle/>
          <a:p>
            <a:r>
              <a:rPr lang="en-US" sz="2400" dirty="0">
                <a:latin typeface="Arial" panose="020B0604020202020204" pitchFamily="34" charset="0"/>
              </a:rPr>
              <a:t>Conforming implementations of the CLI are </a:t>
            </a:r>
            <a:r>
              <a:rPr lang="en-US" sz="2400" b="1" dirty="0">
                <a:solidFill>
                  <a:schemeClr val="accent2"/>
                </a:solidFill>
                <a:latin typeface="Arial" panose="020B0604020202020204" pitchFamily="34" charset="0"/>
              </a:rPr>
              <a:t>free to execute</a:t>
            </a:r>
            <a:r>
              <a:rPr lang="en-US" sz="2400" b="1" dirty="0">
                <a:latin typeface="Arial" panose="020B0604020202020204" pitchFamily="34" charset="0"/>
              </a:rPr>
              <a:t> </a:t>
            </a:r>
            <a:r>
              <a:rPr lang="en-US" sz="2400" dirty="0">
                <a:latin typeface="Arial" panose="020B0604020202020204" pitchFamily="34" charset="0"/>
              </a:rPr>
              <a:t>programs </a:t>
            </a:r>
            <a:r>
              <a:rPr lang="en-US" sz="2400" b="1" dirty="0">
                <a:solidFill>
                  <a:schemeClr val="accent2"/>
                </a:solidFill>
                <a:latin typeface="Arial" panose="020B0604020202020204" pitchFamily="34" charset="0"/>
              </a:rPr>
              <a:t>using any technology </a:t>
            </a:r>
            <a:r>
              <a:rPr lang="en-US" sz="2400" dirty="0">
                <a:latin typeface="Arial" panose="020B0604020202020204" pitchFamily="34" charset="0"/>
              </a:rPr>
              <a:t>that guarantees, </a:t>
            </a:r>
            <a:r>
              <a:rPr lang="en-US" sz="2400" b="1" dirty="0">
                <a:solidFill>
                  <a:schemeClr val="accent2"/>
                </a:solidFill>
                <a:latin typeface="Arial" panose="020B0604020202020204" pitchFamily="34" charset="0"/>
              </a:rPr>
              <a:t>within a single thread of execution</a:t>
            </a:r>
            <a:r>
              <a:rPr lang="en-US" sz="2400" dirty="0">
                <a:latin typeface="Arial" panose="020B0604020202020204" pitchFamily="34" charset="0"/>
              </a:rPr>
              <a:t>, that </a:t>
            </a:r>
            <a:r>
              <a:rPr lang="en-US" sz="2400" b="1" dirty="0">
                <a:solidFill>
                  <a:schemeClr val="accent2"/>
                </a:solidFill>
                <a:latin typeface="Arial" panose="020B0604020202020204" pitchFamily="34" charset="0"/>
              </a:rPr>
              <a:t>side-effects</a:t>
            </a:r>
            <a:r>
              <a:rPr lang="en-US" sz="2400" dirty="0">
                <a:latin typeface="Arial" panose="020B0604020202020204" pitchFamily="34" charset="0"/>
              </a:rPr>
              <a:t> and exceptions generated by a thread </a:t>
            </a:r>
            <a:r>
              <a:rPr lang="en-US" sz="2400" b="1" dirty="0">
                <a:solidFill>
                  <a:schemeClr val="accent2"/>
                </a:solidFill>
                <a:latin typeface="Arial" panose="020B0604020202020204" pitchFamily="34" charset="0"/>
              </a:rPr>
              <a:t>are visible in the order specified by the CIL</a:t>
            </a:r>
            <a:r>
              <a:rPr lang="en-US" sz="2400" dirty="0">
                <a:latin typeface="Arial" panose="020B0604020202020204" pitchFamily="34" charset="0"/>
              </a:rPr>
              <a:t>. For this purpose </a:t>
            </a:r>
            <a:r>
              <a:rPr lang="en-US" sz="2400" b="1" dirty="0">
                <a:solidFill>
                  <a:schemeClr val="accent2"/>
                </a:solidFill>
                <a:latin typeface="Arial" panose="020B0604020202020204" pitchFamily="34" charset="0"/>
              </a:rPr>
              <a:t>only volatile</a:t>
            </a:r>
            <a:r>
              <a:rPr lang="en-US" sz="2400" b="1" dirty="0">
                <a:latin typeface="Arial" panose="020B0604020202020204" pitchFamily="34" charset="0"/>
              </a:rPr>
              <a:t> </a:t>
            </a:r>
            <a:r>
              <a:rPr lang="en-US" sz="2400" dirty="0">
                <a:latin typeface="Arial" panose="020B0604020202020204" pitchFamily="34" charset="0"/>
              </a:rPr>
              <a:t>operations (including volatile reads) </a:t>
            </a:r>
            <a:r>
              <a:rPr lang="en-US" sz="2400" b="1" dirty="0">
                <a:solidFill>
                  <a:schemeClr val="accent2"/>
                </a:solidFill>
                <a:latin typeface="Arial" panose="020B0604020202020204" pitchFamily="34" charset="0"/>
              </a:rPr>
              <a:t>constitute visible side-effects</a:t>
            </a:r>
            <a:r>
              <a:rPr lang="en-US" sz="2400" dirty="0">
                <a:latin typeface="Arial" panose="020B0604020202020204" pitchFamily="34" charset="0"/>
              </a:rPr>
              <a:t>. (Note that while only volatile operations constitute visible side-effects, volatile operations also affect the visibility of non-volatile references.) Volatile operations are specified in §I.12.6.7.</a:t>
            </a:r>
            <a:endParaRPr lang="en-US" sz="2400" dirty="0">
              <a:effectLst/>
              <a:latin typeface="Arial" panose="020B0604020202020204" pitchFamily="34" charset="0"/>
            </a:endParaRPr>
          </a:p>
        </p:txBody>
      </p:sp>
    </p:spTree>
    <p:extLst>
      <p:ext uri="{BB962C8B-B14F-4D97-AF65-F5344CB8AC3E}">
        <p14:creationId xmlns:p14="http://schemas.microsoft.com/office/powerpoint/2010/main" val="22840187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System.Threading.Thread.VolatileRead/VolatileWrite/MemoryBarrier</a:t>
            </a:r>
          </a:p>
          <a:p>
            <a:r>
              <a:rPr lang="en-US" dirty="0"/>
              <a:t>System.Threading.Volatile.Read/Write</a:t>
            </a:r>
          </a:p>
          <a:p>
            <a:r>
              <a:rPr lang="en-US" dirty="0"/>
              <a:t>System.Threading.Interlocked</a:t>
            </a:r>
          </a:p>
          <a:p>
            <a:r>
              <a:rPr lang="en-US" dirty="0"/>
              <a:t>System.Threading.Monitor.Enter/Exit</a:t>
            </a:r>
          </a:p>
        </p:txBody>
      </p:sp>
      <p:sp>
        <p:nvSpPr>
          <p:cNvPr id="3" name="Title 2"/>
          <p:cNvSpPr>
            <a:spLocks noGrp="1"/>
          </p:cNvSpPr>
          <p:nvPr>
            <p:ph type="title"/>
          </p:nvPr>
        </p:nvSpPr>
        <p:spPr/>
        <p:txBody>
          <a:bodyPr/>
          <a:lstStyle/>
          <a:p>
            <a:pPr algn="ctr"/>
            <a:r>
              <a:rPr lang="en-US" dirty="0"/>
              <a:t>ECMA-335 (I.12.6.5 Locks and threads)</a:t>
            </a:r>
          </a:p>
        </p:txBody>
      </p:sp>
      <p:sp>
        <p:nvSpPr>
          <p:cNvPr id="4" name="Slide Number Placeholder 3"/>
          <p:cNvSpPr>
            <a:spLocks noGrp="1"/>
          </p:cNvSpPr>
          <p:nvPr>
            <p:ph type="sldNum" sz="quarter" idx="12"/>
          </p:nvPr>
        </p:nvSpPr>
        <p:spPr/>
        <p:txBody>
          <a:bodyPr/>
          <a:lstStyle/>
          <a:p>
            <a:fld id="{62460F1A-4B65-4A20-9DB8-9920A00046ED}" type="slidenum">
              <a:rPr lang="en-US" smtClean="0"/>
              <a:t>27</a:t>
            </a:fld>
            <a:endParaRPr lang="en-US"/>
          </a:p>
        </p:txBody>
      </p:sp>
    </p:spTree>
    <p:extLst>
      <p:ext uri="{BB962C8B-B14F-4D97-AF65-F5344CB8AC3E}">
        <p14:creationId xmlns:p14="http://schemas.microsoft.com/office/powerpoint/2010/main" val="38820348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62460F1A-4B65-4A20-9DB8-9920A00046ED}" type="slidenum">
              <a:rPr lang="en-US" smtClean="0"/>
              <a:t>28</a:t>
            </a:fld>
            <a:endParaRPr lang="en-US"/>
          </a:p>
        </p:txBody>
      </p:sp>
      <p:sp>
        <p:nvSpPr>
          <p:cNvPr id="4" name="Title 3"/>
          <p:cNvSpPr>
            <a:spLocks noGrp="1"/>
          </p:cNvSpPr>
          <p:nvPr>
            <p:ph type="title"/>
          </p:nvPr>
        </p:nvSpPr>
        <p:spPr/>
        <p:txBody>
          <a:bodyPr/>
          <a:lstStyle/>
          <a:p>
            <a:pPr algn="ctr"/>
            <a:r>
              <a:rPr lang="en-US" dirty="0" err="1"/>
              <a:t>System.Threading.Volatile</a:t>
            </a:r>
            <a:endParaRPr lang="en-US" dirty="0"/>
          </a:p>
        </p:txBody>
      </p:sp>
      <p:pic>
        <p:nvPicPr>
          <p:cNvPr id="7" name="Picture 6"/>
          <p:cNvPicPr>
            <a:picLocks noChangeAspect="1"/>
          </p:cNvPicPr>
          <p:nvPr/>
        </p:nvPicPr>
        <p:blipFill>
          <a:blip r:embed="rId2"/>
          <a:stretch>
            <a:fillRect/>
          </a:stretch>
        </p:blipFill>
        <p:spPr>
          <a:xfrm>
            <a:off x="395287" y="1690692"/>
            <a:ext cx="11401425" cy="4029075"/>
          </a:xfrm>
          <a:prstGeom prst="rect">
            <a:avLst/>
          </a:prstGeom>
        </p:spPr>
      </p:pic>
    </p:spTree>
    <p:extLst>
      <p:ext uri="{BB962C8B-B14F-4D97-AF65-F5344CB8AC3E}">
        <p14:creationId xmlns:p14="http://schemas.microsoft.com/office/powerpoint/2010/main" val="242958926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62460F1A-4B65-4A20-9DB8-9920A00046ED}" type="slidenum">
              <a:rPr lang="en-US" smtClean="0"/>
              <a:t>29</a:t>
            </a:fld>
            <a:endParaRPr lang="en-US"/>
          </a:p>
        </p:txBody>
      </p:sp>
      <p:sp>
        <p:nvSpPr>
          <p:cNvPr id="4" name="Title 3"/>
          <p:cNvSpPr>
            <a:spLocks noGrp="1"/>
          </p:cNvSpPr>
          <p:nvPr>
            <p:ph type="title"/>
          </p:nvPr>
        </p:nvSpPr>
        <p:spPr/>
        <p:txBody>
          <a:bodyPr/>
          <a:lstStyle/>
          <a:p>
            <a:pPr algn="ctr"/>
            <a:r>
              <a:rPr lang="en-US" dirty="0" err="1"/>
              <a:t>System.Threading.Volatile</a:t>
            </a:r>
            <a:endParaRPr lang="en-US" dirty="0"/>
          </a:p>
        </p:txBody>
      </p:sp>
      <p:pic>
        <p:nvPicPr>
          <p:cNvPr id="5" name="Picture 4"/>
          <p:cNvPicPr>
            <a:picLocks noChangeAspect="1"/>
          </p:cNvPicPr>
          <p:nvPr/>
        </p:nvPicPr>
        <p:blipFill>
          <a:blip r:embed="rId2"/>
          <a:stretch>
            <a:fillRect/>
          </a:stretch>
        </p:blipFill>
        <p:spPr>
          <a:xfrm>
            <a:off x="2733675" y="2133600"/>
            <a:ext cx="6724650" cy="2590800"/>
          </a:xfrm>
          <a:prstGeom prst="rect">
            <a:avLst/>
          </a:prstGeom>
        </p:spPr>
      </p:pic>
    </p:spTree>
    <p:extLst>
      <p:ext uri="{BB962C8B-B14F-4D97-AF65-F5344CB8AC3E}">
        <p14:creationId xmlns:p14="http://schemas.microsoft.com/office/powerpoint/2010/main" val="6962349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ru-RU" dirty="0"/>
              <a:t>Доклад </a:t>
            </a:r>
            <a:r>
              <a:rPr lang="ru-RU" b="1" dirty="0">
                <a:solidFill>
                  <a:srgbClr val="FF0000"/>
                </a:solidFill>
              </a:rPr>
              <a:t>НЕ</a:t>
            </a:r>
            <a:r>
              <a:rPr lang="ru-RU" dirty="0"/>
              <a:t> про </a:t>
            </a:r>
            <a:r>
              <a:rPr lang="en-US" dirty="0"/>
              <a:t>GC</a:t>
            </a:r>
            <a:r>
              <a:rPr lang="ru-RU" dirty="0"/>
              <a:t>, </a:t>
            </a:r>
            <a:r>
              <a:rPr lang="en-US" dirty="0"/>
              <a:t>Stack, Heap</a:t>
            </a:r>
            <a:endParaRPr lang="ru-RU" dirty="0"/>
          </a:p>
          <a:p>
            <a:r>
              <a:rPr lang="ru-RU" b="1" dirty="0">
                <a:solidFill>
                  <a:srgbClr val="FF0000"/>
                </a:solidFill>
              </a:rPr>
              <a:t>НЕ</a:t>
            </a:r>
            <a:r>
              <a:rPr lang="ru-RU" dirty="0"/>
              <a:t> будем писать свои </a:t>
            </a:r>
            <a:r>
              <a:rPr lang="en-US" dirty="0"/>
              <a:t>lock-free </a:t>
            </a:r>
            <a:r>
              <a:rPr lang="ru-RU" dirty="0"/>
              <a:t>структуры</a:t>
            </a:r>
          </a:p>
          <a:p>
            <a:r>
              <a:rPr lang="ru-RU" dirty="0"/>
              <a:t>Доклад про разные процессорные архитектуры, компиляторы и </a:t>
            </a:r>
            <a:r>
              <a:rPr lang="en-US" dirty="0"/>
              <a:t>concurrency</a:t>
            </a:r>
          </a:p>
          <a:p>
            <a:r>
              <a:rPr lang="en-US" b="1" dirty="0">
                <a:solidFill>
                  <a:srgbClr val="FF0000"/>
                </a:solidFill>
              </a:rPr>
              <a:t>Here be dragons!</a:t>
            </a:r>
          </a:p>
          <a:p>
            <a:r>
              <a:rPr lang="ru-RU" dirty="0"/>
              <a:t>Верить нельзя никому (кроме спецификаций)</a:t>
            </a:r>
            <a:endParaRPr lang="en-US" dirty="0"/>
          </a:p>
        </p:txBody>
      </p:sp>
      <p:sp>
        <p:nvSpPr>
          <p:cNvPr id="3" name="Slide Number Placeholder 2"/>
          <p:cNvSpPr>
            <a:spLocks noGrp="1"/>
          </p:cNvSpPr>
          <p:nvPr>
            <p:ph type="sldNum" sz="quarter" idx="12"/>
          </p:nvPr>
        </p:nvSpPr>
        <p:spPr/>
        <p:txBody>
          <a:bodyPr/>
          <a:lstStyle/>
          <a:p>
            <a:fld id="{62460F1A-4B65-4A20-9DB8-9920A00046ED}" type="slidenum">
              <a:rPr lang="en-US" smtClean="0"/>
              <a:t>3</a:t>
            </a:fld>
            <a:endParaRPr lang="en-US"/>
          </a:p>
        </p:txBody>
      </p:sp>
      <p:sp>
        <p:nvSpPr>
          <p:cNvPr id="4" name="Title 3"/>
          <p:cNvSpPr>
            <a:spLocks noGrp="1"/>
          </p:cNvSpPr>
          <p:nvPr>
            <p:ph type="title"/>
          </p:nvPr>
        </p:nvSpPr>
        <p:spPr/>
        <p:txBody>
          <a:bodyPr/>
          <a:lstStyle/>
          <a:p>
            <a:pPr algn="ctr"/>
            <a:r>
              <a:rPr lang="en-US" dirty="0"/>
              <a:t>WARNING!</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5291138"/>
            <a:ext cx="1019175" cy="885825"/>
          </a:xfrm>
          <a:prstGeom prst="rect">
            <a:avLst/>
          </a:prstGeom>
        </p:spPr>
      </p:pic>
    </p:spTree>
    <p:extLst>
      <p:ext uri="{BB962C8B-B14F-4D97-AF65-F5344CB8AC3E}">
        <p14:creationId xmlns:p14="http://schemas.microsoft.com/office/powerpoint/2010/main" val="395874979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62460F1A-4B65-4A20-9DB8-9920A00046ED}" type="slidenum">
              <a:rPr lang="en-US" smtClean="0"/>
              <a:t>30</a:t>
            </a:fld>
            <a:endParaRPr lang="en-US"/>
          </a:p>
        </p:txBody>
      </p:sp>
      <p:sp>
        <p:nvSpPr>
          <p:cNvPr id="4" name="Title 3"/>
          <p:cNvSpPr>
            <a:spLocks noGrp="1"/>
          </p:cNvSpPr>
          <p:nvPr>
            <p:ph type="title"/>
          </p:nvPr>
        </p:nvSpPr>
        <p:spPr/>
        <p:txBody>
          <a:bodyPr/>
          <a:lstStyle/>
          <a:p>
            <a:pPr algn="ctr"/>
            <a:r>
              <a:rPr lang="en-US" dirty="0" err="1"/>
              <a:t>System.Threading.Volatile</a:t>
            </a:r>
            <a:endParaRPr lang="en-US" dirty="0"/>
          </a:p>
        </p:txBody>
      </p:sp>
      <p:pic>
        <p:nvPicPr>
          <p:cNvPr id="2" name="Picture 1"/>
          <p:cNvPicPr>
            <a:picLocks noChangeAspect="1"/>
          </p:cNvPicPr>
          <p:nvPr/>
        </p:nvPicPr>
        <p:blipFill>
          <a:blip r:embed="rId2"/>
          <a:stretch>
            <a:fillRect/>
          </a:stretch>
        </p:blipFill>
        <p:spPr>
          <a:xfrm>
            <a:off x="1635669" y="1297143"/>
            <a:ext cx="8920661" cy="5452763"/>
          </a:xfrm>
          <a:prstGeom prst="rect">
            <a:avLst/>
          </a:prstGeom>
        </p:spPr>
      </p:pic>
    </p:spTree>
    <p:extLst>
      <p:ext uri="{BB962C8B-B14F-4D97-AF65-F5344CB8AC3E}">
        <p14:creationId xmlns:p14="http://schemas.microsoft.com/office/powerpoint/2010/main" val="9687282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algn="ctr"/>
            <a:r>
              <a:rPr lang="en-US" dirty="0"/>
              <a:t>ECMA-335</a:t>
            </a:r>
            <a:r>
              <a:rPr lang="ru-RU" dirty="0"/>
              <a:t> (</a:t>
            </a:r>
            <a:r>
              <a:rPr lang="en-US" dirty="0"/>
              <a:t>I.12.6.6 Atomic reads and writes</a:t>
            </a:r>
            <a:r>
              <a:rPr lang="ru-RU" dirty="0"/>
              <a:t>)</a:t>
            </a:r>
            <a:endParaRPr lang="en-US" dirty="0"/>
          </a:p>
        </p:txBody>
      </p:sp>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460F1A-4B65-4A20-9DB8-9920A00046ED}" type="slidenum">
              <a:rPr kumimoji="0" lang="en-US" sz="1200" b="0" i="0" u="none" strike="noStrike" kern="1200" cap="none" spc="0" normalizeH="0" baseline="0" noProof="0" smtClean="0">
                <a:ln>
                  <a:noFill/>
                </a:ln>
                <a:solidFill>
                  <a:srgbClr val="235488">
                    <a:tint val="75000"/>
                  </a:srgb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srgbClr val="235488">
                  <a:tint val="75000"/>
                </a:srgbClr>
              </a:solidFill>
              <a:effectLst/>
              <a:uLnTx/>
              <a:uFillTx/>
              <a:latin typeface="Calibri" panose="020F0502020204030204"/>
              <a:ea typeface="+mn-ea"/>
              <a:cs typeface="+mn-cs"/>
            </a:endParaRPr>
          </a:p>
        </p:txBody>
      </p:sp>
      <p:sp>
        <p:nvSpPr>
          <p:cNvPr id="3" name="Rectangle 2">
            <a:extLst>
              <a:ext uri="{FF2B5EF4-FFF2-40B4-BE49-F238E27FC236}">
                <a16:creationId xmlns:a16="http://schemas.microsoft.com/office/drawing/2014/main" id="{D84297D0-E4EB-45B5-850C-DDDD50AAA8B1}"/>
              </a:ext>
            </a:extLst>
          </p:cNvPr>
          <p:cNvSpPr/>
          <p:nvPr/>
        </p:nvSpPr>
        <p:spPr>
          <a:xfrm>
            <a:off x="838200" y="1690693"/>
            <a:ext cx="10515600" cy="3539430"/>
          </a:xfrm>
          <a:prstGeom prst="rect">
            <a:avLst/>
          </a:prstGeom>
        </p:spPr>
        <p:txBody>
          <a:bodyPr wrap="square">
            <a:spAutoFit/>
          </a:bodyPr>
          <a:lstStyle/>
          <a:p>
            <a:r>
              <a:rPr lang="en-US" sz="2800" dirty="0"/>
              <a:t>A conforming CLI shall guarantee that </a:t>
            </a:r>
            <a:r>
              <a:rPr lang="en-US" sz="2800" b="1" dirty="0">
                <a:solidFill>
                  <a:schemeClr val="accent2"/>
                </a:solidFill>
              </a:rPr>
              <a:t>read and write</a:t>
            </a:r>
            <a:r>
              <a:rPr lang="en-US" sz="2800" dirty="0"/>
              <a:t> access to </a:t>
            </a:r>
            <a:r>
              <a:rPr lang="en-US" sz="2800" b="1" dirty="0">
                <a:solidFill>
                  <a:schemeClr val="accent2"/>
                </a:solidFill>
              </a:rPr>
              <a:t>properly aligned </a:t>
            </a:r>
            <a:r>
              <a:rPr lang="en-US" sz="2800" dirty="0"/>
              <a:t>memory locations </a:t>
            </a:r>
            <a:r>
              <a:rPr lang="en-US" sz="2800" b="1" dirty="0">
                <a:solidFill>
                  <a:schemeClr val="accent2"/>
                </a:solidFill>
              </a:rPr>
              <a:t>no larger than the native word size </a:t>
            </a:r>
            <a:r>
              <a:rPr lang="en-US" sz="2800" dirty="0"/>
              <a:t>(the size of type native </a:t>
            </a:r>
            <a:r>
              <a:rPr lang="en-US" sz="2800" dirty="0" err="1"/>
              <a:t>int</a:t>
            </a:r>
            <a:r>
              <a:rPr lang="en-US" sz="2800" dirty="0"/>
              <a:t>) </a:t>
            </a:r>
            <a:r>
              <a:rPr lang="en-US" sz="2800" b="1" dirty="0">
                <a:solidFill>
                  <a:schemeClr val="accent2"/>
                </a:solidFill>
              </a:rPr>
              <a:t>is atomic</a:t>
            </a:r>
            <a:r>
              <a:rPr lang="en-US" sz="2800" dirty="0"/>
              <a:t> </a:t>
            </a:r>
            <a:r>
              <a:rPr lang="en-US" sz="2800" b="1" dirty="0">
                <a:solidFill>
                  <a:schemeClr val="accent2"/>
                </a:solidFill>
              </a:rPr>
              <a:t>when all the write accesses to a location are the same size</a:t>
            </a:r>
            <a:r>
              <a:rPr lang="en-US" sz="2800" dirty="0"/>
              <a:t>.  Atomic writes shall alter no bits other than those written.  Unless explicit layout control is used to alter the default behavior, data elements no larger than the natural word size (the size of a native </a:t>
            </a:r>
            <a:r>
              <a:rPr lang="en-US" sz="2800" dirty="0" err="1"/>
              <a:t>int</a:t>
            </a:r>
            <a:r>
              <a:rPr lang="en-US" sz="2800" dirty="0"/>
              <a:t>) shall be properly aligned.  </a:t>
            </a:r>
            <a:r>
              <a:rPr lang="en-US" sz="2800" b="1" dirty="0">
                <a:solidFill>
                  <a:schemeClr val="accent2"/>
                </a:solidFill>
              </a:rPr>
              <a:t>Object references shall be treated as though they are stored in the native word size. </a:t>
            </a:r>
          </a:p>
        </p:txBody>
      </p:sp>
    </p:spTree>
    <p:extLst>
      <p:ext uri="{BB962C8B-B14F-4D97-AF65-F5344CB8AC3E}">
        <p14:creationId xmlns:p14="http://schemas.microsoft.com/office/powerpoint/2010/main" val="226385727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algn="ctr"/>
            <a:r>
              <a:rPr lang="en-US" dirty="0"/>
              <a:t>ECMA-335</a:t>
            </a:r>
            <a:r>
              <a:rPr lang="ru-RU" dirty="0"/>
              <a:t> (</a:t>
            </a:r>
            <a:r>
              <a:rPr lang="en-US" dirty="0"/>
              <a:t>I.12.6.</a:t>
            </a:r>
            <a:r>
              <a:rPr lang="ru-RU" dirty="0"/>
              <a:t>7</a:t>
            </a:r>
            <a:r>
              <a:rPr lang="en-US" dirty="0"/>
              <a:t> Volatile reads and writes</a:t>
            </a:r>
            <a:r>
              <a:rPr lang="ru-RU" dirty="0"/>
              <a:t>)</a:t>
            </a:r>
            <a:endParaRPr lang="en-US" dirty="0"/>
          </a:p>
        </p:txBody>
      </p:sp>
      <p:sp>
        <p:nvSpPr>
          <p:cNvPr id="2" name="Slide Number Placeholder 1"/>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460F1A-4B65-4A20-9DB8-9920A00046ED}" type="slidenum">
              <a:rPr kumimoji="0" lang="en-US" sz="1200" b="0" i="0" u="none" strike="noStrike" kern="1200" cap="none" spc="0" normalizeH="0" baseline="0" noProof="0" smtClean="0">
                <a:ln>
                  <a:noFill/>
                </a:ln>
                <a:solidFill>
                  <a:srgbClr val="235488">
                    <a:tint val="75000"/>
                  </a:srgb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srgbClr val="235488">
                  <a:tint val="75000"/>
                </a:srgbClr>
              </a:solidFill>
              <a:effectLst/>
              <a:uLnTx/>
              <a:uFillTx/>
              <a:latin typeface="Calibri" panose="020F0502020204030204"/>
              <a:ea typeface="+mn-ea"/>
              <a:cs typeface="+mn-cs"/>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200" y="1484121"/>
            <a:ext cx="5173135" cy="4872235"/>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96000" y="1690692"/>
            <a:ext cx="5581817" cy="4189126"/>
          </a:xfrm>
          <a:prstGeom prst="rect">
            <a:avLst/>
          </a:prstGeom>
        </p:spPr>
      </p:pic>
    </p:spTree>
    <p:extLst>
      <p:ext uri="{BB962C8B-B14F-4D97-AF65-F5344CB8AC3E}">
        <p14:creationId xmlns:p14="http://schemas.microsoft.com/office/powerpoint/2010/main" val="50906174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ctr"/>
            <a:r>
              <a:rPr lang="en-US" dirty="0"/>
              <a:t>ECMA-335</a:t>
            </a:r>
            <a:r>
              <a:rPr lang="ru-RU" dirty="0"/>
              <a:t> (</a:t>
            </a:r>
            <a:r>
              <a:rPr lang="en-US" dirty="0"/>
              <a:t>I.12.6.7 Volatile reads and writes</a:t>
            </a:r>
            <a:r>
              <a:rPr lang="ru-RU" dirty="0"/>
              <a:t>)</a:t>
            </a:r>
            <a:endParaRPr lang="en-US" dirty="0"/>
          </a:p>
        </p:txBody>
      </p:sp>
      <p:pic>
        <p:nvPicPr>
          <p:cNvPr id="4" name="Picture 3"/>
          <p:cNvPicPr>
            <a:picLocks noChangeAspect="1"/>
          </p:cNvPicPr>
          <p:nvPr/>
        </p:nvPicPr>
        <p:blipFill>
          <a:blip r:embed="rId2"/>
          <a:stretch>
            <a:fillRect/>
          </a:stretch>
        </p:blipFill>
        <p:spPr>
          <a:xfrm>
            <a:off x="2790825" y="2458244"/>
            <a:ext cx="6610350" cy="3086100"/>
          </a:xfrm>
          <a:prstGeom prst="rect">
            <a:avLst/>
          </a:prstGeom>
        </p:spPr>
      </p:pic>
      <p:sp>
        <p:nvSpPr>
          <p:cNvPr id="2" name="Slide Number Placeholder 1"/>
          <p:cNvSpPr>
            <a:spLocks noGrp="1"/>
          </p:cNvSpPr>
          <p:nvPr>
            <p:ph type="sldNum" sz="quarter" idx="12"/>
          </p:nvPr>
        </p:nvSpPr>
        <p:spPr/>
        <p:txBody>
          <a:bodyPr/>
          <a:lstStyle/>
          <a:p>
            <a:fld id="{62460F1A-4B65-4A20-9DB8-9920A00046ED}" type="slidenum">
              <a:rPr lang="en-US" smtClean="0"/>
              <a:t>33</a:t>
            </a:fld>
            <a:endParaRPr lang="en-US"/>
          </a:p>
        </p:txBody>
      </p:sp>
    </p:spTree>
    <p:extLst>
      <p:ext uri="{BB962C8B-B14F-4D97-AF65-F5344CB8AC3E}">
        <p14:creationId xmlns:p14="http://schemas.microsoft.com/office/powerpoint/2010/main" val="17648148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It is </a:t>
            </a:r>
            <a:r>
              <a:rPr lang="en-US" b="1" dirty="0">
                <a:solidFill>
                  <a:schemeClr val="accent2"/>
                </a:solidFill>
              </a:rPr>
              <a:t>explicitly not a requirement </a:t>
            </a:r>
            <a:r>
              <a:rPr lang="en-US" dirty="0"/>
              <a:t>that a conforming implementation of the CLI guarantee </a:t>
            </a:r>
            <a:r>
              <a:rPr lang="en-US" b="1" dirty="0">
                <a:solidFill>
                  <a:schemeClr val="accent2"/>
                </a:solidFill>
              </a:rPr>
              <a:t>that all state updates performed within a constructor be uniformly visible before the constructor completes</a:t>
            </a:r>
            <a:r>
              <a:rPr lang="en-US" dirty="0"/>
              <a:t>. CIL generators can ensure this requirement themselves by inserting appropriate calls to the memory barrier or volatile write instructions.</a:t>
            </a:r>
          </a:p>
        </p:txBody>
      </p:sp>
      <p:sp>
        <p:nvSpPr>
          <p:cNvPr id="3" name="Slide Number Placeholder 2"/>
          <p:cNvSpPr>
            <a:spLocks noGrp="1"/>
          </p:cNvSpPr>
          <p:nvPr>
            <p:ph type="sldNum" sz="quarter" idx="12"/>
          </p:nvPr>
        </p:nvSpPr>
        <p:spPr/>
        <p:txBody>
          <a:bodyPr/>
          <a:lstStyle/>
          <a:p>
            <a:fld id="{62460F1A-4B65-4A20-9DB8-9920A00046ED}" type="slidenum">
              <a:rPr lang="en-US" smtClean="0"/>
              <a:t>34</a:t>
            </a:fld>
            <a:endParaRPr lang="en-US"/>
          </a:p>
        </p:txBody>
      </p:sp>
      <p:sp>
        <p:nvSpPr>
          <p:cNvPr id="4" name="Title 3"/>
          <p:cNvSpPr>
            <a:spLocks noGrp="1"/>
          </p:cNvSpPr>
          <p:nvPr>
            <p:ph type="title"/>
          </p:nvPr>
        </p:nvSpPr>
        <p:spPr/>
        <p:txBody>
          <a:bodyPr/>
          <a:lstStyle/>
          <a:p>
            <a:pPr algn="ctr"/>
            <a:r>
              <a:rPr lang="en-US" dirty="0"/>
              <a:t>ECMA-335 (I.12.6.8 Other</a:t>
            </a:r>
            <a:br>
              <a:rPr lang="en-US" dirty="0"/>
            </a:br>
            <a:r>
              <a:rPr lang="en-US" dirty="0"/>
              <a:t> memory model issues)</a:t>
            </a:r>
          </a:p>
        </p:txBody>
      </p:sp>
    </p:spTree>
    <p:extLst>
      <p:ext uri="{BB962C8B-B14F-4D97-AF65-F5344CB8AC3E}">
        <p14:creationId xmlns:p14="http://schemas.microsoft.com/office/powerpoint/2010/main" val="66178708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536895" y="365129"/>
            <a:ext cx="10816905" cy="1325563"/>
          </a:xfrm>
        </p:spPr>
        <p:txBody>
          <a:bodyPr/>
          <a:lstStyle/>
          <a:p>
            <a:pPr algn="ctr"/>
            <a:r>
              <a:rPr lang="en-US" dirty="0"/>
              <a:t>ECMA-334</a:t>
            </a:r>
            <a:r>
              <a:rPr lang="ru-RU" dirty="0"/>
              <a:t> (</a:t>
            </a:r>
            <a:r>
              <a:rPr lang="en-US" dirty="0"/>
              <a:t>10.5.3 volatile fields</a:t>
            </a:r>
            <a:r>
              <a:rPr lang="ru-RU" dirty="0"/>
              <a:t>)</a:t>
            </a:r>
            <a:endParaRPr lang="en-US" dirty="0"/>
          </a:p>
        </p:txBody>
      </p:sp>
      <p:sp>
        <p:nvSpPr>
          <p:cNvPr id="2" name="Content Placeholder 1"/>
          <p:cNvSpPr>
            <a:spLocks noGrp="1"/>
          </p:cNvSpPr>
          <p:nvPr>
            <p:ph idx="1"/>
          </p:nvPr>
        </p:nvSpPr>
        <p:spPr/>
        <p:txBody>
          <a:bodyPr>
            <a:normAutofit/>
          </a:bodyPr>
          <a:lstStyle/>
          <a:p>
            <a:r>
              <a:rPr lang="ru-RU" sz="5400" dirty="0"/>
              <a:t>Чтение – </a:t>
            </a:r>
            <a:r>
              <a:rPr lang="en-US" sz="5400" dirty="0"/>
              <a:t>acquire</a:t>
            </a:r>
          </a:p>
          <a:p>
            <a:r>
              <a:rPr lang="ru-RU" sz="5400" dirty="0"/>
              <a:t>Запись - </a:t>
            </a:r>
            <a:r>
              <a:rPr lang="en-US" sz="5400" dirty="0"/>
              <a:t>release</a:t>
            </a:r>
          </a:p>
        </p:txBody>
      </p:sp>
      <p:sp>
        <p:nvSpPr>
          <p:cNvPr id="3" name="Slide Number Placeholder 2"/>
          <p:cNvSpPr>
            <a:spLocks noGrp="1"/>
          </p:cNvSpPr>
          <p:nvPr>
            <p:ph type="sldNum" sz="quarter" idx="12"/>
          </p:nvPr>
        </p:nvSpPr>
        <p:spPr/>
        <p:txBody>
          <a:bodyPr/>
          <a:lstStyle/>
          <a:p>
            <a:fld id="{62460F1A-4B65-4A20-9DB8-9920A00046ED}" type="slidenum">
              <a:rPr lang="en-US" smtClean="0"/>
              <a:t>35</a:t>
            </a:fld>
            <a:endParaRPr lang="en-US"/>
          </a:p>
        </p:txBody>
      </p:sp>
    </p:spTree>
    <p:extLst>
      <p:ext uri="{BB962C8B-B14F-4D97-AF65-F5344CB8AC3E}">
        <p14:creationId xmlns:p14="http://schemas.microsoft.com/office/powerpoint/2010/main" val="387021980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stretch>
            <a:fillRect/>
          </a:stretch>
        </p:blipFill>
        <p:spPr>
          <a:xfrm>
            <a:off x="2614612" y="500062"/>
            <a:ext cx="6962775" cy="5857875"/>
          </a:xfrm>
          <a:prstGeom prst="rect">
            <a:avLst/>
          </a:prstGeom>
        </p:spPr>
      </p:pic>
      <p:sp>
        <p:nvSpPr>
          <p:cNvPr id="9" name="TextBox 8"/>
          <p:cNvSpPr txBox="1"/>
          <p:nvPr/>
        </p:nvSpPr>
        <p:spPr>
          <a:xfrm>
            <a:off x="1397622" y="3243543"/>
            <a:ext cx="1624355" cy="369332"/>
          </a:xfrm>
          <a:prstGeom prst="rect">
            <a:avLst/>
          </a:prstGeom>
          <a:noFill/>
        </p:spPr>
        <p:txBody>
          <a:bodyPr wrap="none" rtlCol="0">
            <a:spAutoFit/>
          </a:bodyPr>
          <a:lstStyle/>
          <a:p>
            <a:r>
              <a:rPr lang="ru-RU" dirty="0"/>
              <a:t>Простите, что?</a:t>
            </a:r>
            <a:endParaRPr lang="en-US" dirty="0"/>
          </a:p>
        </p:txBody>
      </p:sp>
      <p:sp>
        <p:nvSpPr>
          <p:cNvPr id="2" name="Slide Number Placeholder 1"/>
          <p:cNvSpPr>
            <a:spLocks noGrp="1"/>
          </p:cNvSpPr>
          <p:nvPr>
            <p:ph type="sldNum" sz="quarter" idx="12"/>
          </p:nvPr>
        </p:nvSpPr>
        <p:spPr/>
        <p:txBody>
          <a:bodyPr/>
          <a:lstStyle/>
          <a:p>
            <a:fld id="{62460F1A-4B65-4A20-9DB8-9920A00046ED}" type="slidenum">
              <a:rPr lang="en-US" smtClean="0"/>
              <a:t>36</a:t>
            </a:fld>
            <a:endParaRPr lang="en-US"/>
          </a:p>
        </p:txBody>
      </p:sp>
    </p:spTree>
    <p:extLst>
      <p:ext uri="{BB962C8B-B14F-4D97-AF65-F5344CB8AC3E}">
        <p14:creationId xmlns:p14="http://schemas.microsoft.com/office/powerpoint/2010/main" val="327924654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b="1" dirty="0"/>
              <a:t>Loop Read Hoisting </a:t>
            </a:r>
            <a:r>
              <a:rPr lang="en-US" dirty="0"/>
              <a:t>- while (true)</a:t>
            </a:r>
          </a:p>
          <a:p>
            <a:r>
              <a:rPr lang="en-US" b="1" dirty="0"/>
              <a:t>Read Elimination</a:t>
            </a:r>
          </a:p>
          <a:p>
            <a:r>
              <a:rPr lang="en-US" b="1" dirty="0"/>
              <a:t>Copy Propagation </a:t>
            </a:r>
            <a:r>
              <a:rPr lang="ru-RU" dirty="0"/>
              <a:t>– одна из фаз работы </a:t>
            </a:r>
            <a:r>
              <a:rPr lang="en-US" dirty="0" err="1"/>
              <a:t>RyuJIT</a:t>
            </a:r>
            <a:endParaRPr lang="en-US" b="1" dirty="0"/>
          </a:p>
          <a:p>
            <a:r>
              <a:rPr lang="en-US" b="1" dirty="0"/>
              <a:t>Partially Constructed Object </a:t>
            </a:r>
            <a:r>
              <a:rPr lang="en-US" dirty="0"/>
              <a:t>–</a:t>
            </a:r>
            <a:r>
              <a:rPr lang="ru-RU" dirty="0"/>
              <a:t>ссылка на объект доступна до завершения работы конструктора</a:t>
            </a:r>
            <a:endParaRPr lang="en-US" dirty="0"/>
          </a:p>
          <a:p>
            <a:r>
              <a:rPr lang="ru-RU" dirty="0"/>
              <a:t>И ещё много чего, что не запрещено спецификацией</a:t>
            </a:r>
            <a:endParaRPr lang="en-US" dirty="0"/>
          </a:p>
          <a:p>
            <a:endParaRPr lang="ru-RU" dirty="0"/>
          </a:p>
        </p:txBody>
      </p:sp>
      <p:sp>
        <p:nvSpPr>
          <p:cNvPr id="6" name="Title 5"/>
          <p:cNvSpPr>
            <a:spLocks noGrp="1"/>
          </p:cNvSpPr>
          <p:nvPr>
            <p:ph type="title"/>
          </p:nvPr>
        </p:nvSpPr>
        <p:spPr/>
        <p:txBody>
          <a:bodyPr/>
          <a:lstStyle/>
          <a:p>
            <a:pPr algn="ctr"/>
            <a:r>
              <a:rPr lang="ru-RU" dirty="0"/>
              <a:t>С чем можно столкнуться</a:t>
            </a:r>
            <a:r>
              <a:rPr lang="en-US" dirty="0"/>
              <a:t>?</a:t>
            </a:r>
            <a:endParaRPr lang="ru-RU" dirty="0"/>
          </a:p>
        </p:txBody>
      </p:sp>
      <p:sp>
        <p:nvSpPr>
          <p:cNvPr id="3" name="Slide Number Placeholder 2"/>
          <p:cNvSpPr>
            <a:spLocks noGrp="1"/>
          </p:cNvSpPr>
          <p:nvPr>
            <p:ph type="sldNum" sz="quarter" idx="12"/>
          </p:nvPr>
        </p:nvSpPr>
        <p:spPr/>
        <p:txBody>
          <a:bodyPr/>
          <a:lstStyle/>
          <a:p>
            <a:fld id="{62460F1A-4B65-4A20-9DB8-9920A00046ED}" type="slidenum">
              <a:rPr lang="en-US" smtClean="0"/>
              <a:t>37</a:t>
            </a:fld>
            <a:endParaRPr lang="en-US"/>
          </a:p>
        </p:txBody>
      </p:sp>
    </p:spTree>
    <p:extLst>
      <p:ext uri="{BB962C8B-B14F-4D97-AF65-F5344CB8AC3E}">
        <p14:creationId xmlns:p14="http://schemas.microsoft.com/office/powerpoint/2010/main" val="92955966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algn="ctr"/>
            <a:r>
              <a:rPr lang="en-US" dirty="0"/>
              <a:t>Loop Read Hoisting</a:t>
            </a:r>
          </a:p>
        </p:txBody>
      </p:sp>
      <p:sp>
        <p:nvSpPr>
          <p:cNvPr id="3" name="Slide Number Placeholder 2"/>
          <p:cNvSpPr>
            <a:spLocks noGrp="1"/>
          </p:cNvSpPr>
          <p:nvPr>
            <p:ph type="sldNum" sz="quarter" idx="12"/>
          </p:nvPr>
        </p:nvSpPr>
        <p:spPr/>
        <p:txBody>
          <a:bodyPr/>
          <a:lstStyle/>
          <a:p>
            <a:fld id="{62460F1A-4B65-4A20-9DB8-9920A00046ED}" type="slidenum">
              <a:rPr lang="en-US" smtClean="0"/>
              <a:t>38</a:t>
            </a:fld>
            <a:endParaRPr lang="en-US"/>
          </a:p>
        </p:txBody>
      </p:sp>
      <p:pic>
        <p:nvPicPr>
          <p:cNvPr id="8" name="Picture 7">
            <a:extLst>
              <a:ext uri="{FF2B5EF4-FFF2-40B4-BE49-F238E27FC236}">
                <a16:creationId xmlns:a16="http://schemas.microsoft.com/office/drawing/2014/main" id="{B21A3BAF-C0F3-474E-B5D6-FE4C795A96C5}"/>
              </a:ext>
            </a:extLst>
          </p:cNvPr>
          <p:cNvPicPr>
            <a:picLocks noChangeAspect="1"/>
          </p:cNvPicPr>
          <p:nvPr/>
        </p:nvPicPr>
        <p:blipFill>
          <a:blip r:embed="rId3"/>
          <a:stretch>
            <a:fillRect/>
          </a:stretch>
        </p:blipFill>
        <p:spPr>
          <a:xfrm>
            <a:off x="1066098" y="1690692"/>
            <a:ext cx="10059804" cy="3982006"/>
          </a:xfrm>
          <a:prstGeom prst="rect">
            <a:avLst/>
          </a:prstGeom>
        </p:spPr>
      </p:pic>
    </p:spTree>
    <p:extLst>
      <p:ext uri="{BB962C8B-B14F-4D97-AF65-F5344CB8AC3E}">
        <p14:creationId xmlns:p14="http://schemas.microsoft.com/office/powerpoint/2010/main" val="17708253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algn="ctr"/>
            <a:r>
              <a:rPr lang="en-US" dirty="0"/>
              <a:t>Read Elimination</a:t>
            </a:r>
          </a:p>
        </p:txBody>
      </p:sp>
      <p:sp>
        <p:nvSpPr>
          <p:cNvPr id="3" name="Slide Number Placeholder 2"/>
          <p:cNvSpPr>
            <a:spLocks noGrp="1"/>
          </p:cNvSpPr>
          <p:nvPr>
            <p:ph type="sldNum" sz="quarter" idx="12"/>
          </p:nvPr>
        </p:nvSpPr>
        <p:spPr/>
        <p:txBody>
          <a:bodyPr/>
          <a:lstStyle/>
          <a:p>
            <a:fld id="{62460F1A-4B65-4A20-9DB8-9920A00046ED}" type="slidenum">
              <a:rPr lang="en-US" smtClean="0"/>
              <a:t>39</a:t>
            </a:fld>
            <a:endParaRPr lang="en-US"/>
          </a:p>
        </p:txBody>
      </p:sp>
      <p:pic>
        <p:nvPicPr>
          <p:cNvPr id="9" name="Picture 8">
            <a:extLst>
              <a:ext uri="{FF2B5EF4-FFF2-40B4-BE49-F238E27FC236}">
                <a16:creationId xmlns:a16="http://schemas.microsoft.com/office/drawing/2014/main" id="{D7A4A5AA-7419-4E5B-BB56-F9DE5140C5A6}"/>
              </a:ext>
            </a:extLst>
          </p:cNvPr>
          <p:cNvPicPr>
            <a:picLocks noChangeAspect="1"/>
          </p:cNvPicPr>
          <p:nvPr/>
        </p:nvPicPr>
        <p:blipFill>
          <a:blip r:embed="rId2"/>
          <a:stretch>
            <a:fillRect/>
          </a:stretch>
        </p:blipFill>
        <p:spPr>
          <a:xfrm>
            <a:off x="1204230" y="1576129"/>
            <a:ext cx="9783540" cy="3705742"/>
          </a:xfrm>
          <a:prstGeom prst="rect">
            <a:avLst/>
          </a:prstGeom>
        </p:spPr>
      </p:pic>
    </p:spTree>
    <p:extLst>
      <p:ext uri="{BB962C8B-B14F-4D97-AF65-F5344CB8AC3E}">
        <p14:creationId xmlns:p14="http://schemas.microsoft.com/office/powerpoint/2010/main" val="20756903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ru-RU" dirty="0"/>
              <a:t>Зачем нужна модель памяти</a:t>
            </a:r>
          </a:p>
          <a:p>
            <a:r>
              <a:rPr lang="ru-RU" dirty="0"/>
              <a:t>Что такое модель памяти</a:t>
            </a:r>
          </a:p>
          <a:p>
            <a:r>
              <a:rPr lang="ru-RU" dirty="0"/>
              <a:t>Какая модель памяти в </a:t>
            </a:r>
            <a:r>
              <a:rPr lang="en-US" dirty="0"/>
              <a:t>.NET</a:t>
            </a:r>
            <a:endParaRPr lang="ru-RU" dirty="0"/>
          </a:p>
          <a:p>
            <a:r>
              <a:rPr lang="ru-RU" dirty="0"/>
              <a:t>Что такое </a:t>
            </a:r>
            <a:r>
              <a:rPr lang="en-US" dirty="0"/>
              <a:t>volatile </a:t>
            </a:r>
            <a:r>
              <a:rPr lang="ru-RU" dirty="0"/>
              <a:t>в </a:t>
            </a:r>
            <a:r>
              <a:rPr lang="en-US" dirty="0"/>
              <a:t>.NET</a:t>
            </a:r>
            <a:endParaRPr lang="ru-RU" dirty="0"/>
          </a:p>
          <a:p>
            <a:r>
              <a:rPr lang="ru-RU" dirty="0"/>
              <a:t>Простые примеры для разогрева</a:t>
            </a:r>
          </a:p>
          <a:p>
            <a:r>
              <a:rPr lang="ru-RU" dirty="0"/>
              <a:t>Ошибки из реальных проектов (да, одна из них в самом </a:t>
            </a:r>
            <a:r>
              <a:rPr lang="en-US" dirty="0"/>
              <a:t>.NET</a:t>
            </a:r>
            <a:r>
              <a:rPr lang="ru-RU" dirty="0"/>
              <a:t>)</a:t>
            </a:r>
            <a:endParaRPr lang="en-US" dirty="0"/>
          </a:p>
        </p:txBody>
      </p:sp>
      <p:sp>
        <p:nvSpPr>
          <p:cNvPr id="3" name="Slide Number Placeholder 2"/>
          <p:cNvSpPr>
            <a:spLocks noGrp="1"/>
          </p:cNvSpPr>
          <p:nvPr>
            <p:ph type="sldNum" sz="quarter" idx="12"/>
          </p:nvPr>
        </p:nvSpPr>
        <p:spPr/>
        <p:txBody>
          <a:bodyPr/>
          <a:lstStyle/>
          <a:p>
            <a:fld id="{62460F1A-4B65-4A20-9DB8-9920A00046ED}" type="slidenum">
              <a:rPr lang="en-US" smtClean="0"/>
              <a:t>4</a:t>
            </a:fld>
            <a:endParaRPr lang="en-US"/>
          </a:p>
        </p:txBody>
      </p:sp>
      <p:sp>
        <p:nvSpPr>
          <p:cNvPr id="4" name="Title 3"/>
          <p:cNvSpPr>
            <a:spLocks noGrp="1"/>
          </p:cNvSpPr>
          <p:nvPr>
            <p:ph type="title"/>
          </p:nvPr>
        </p:nvSpPr>
        <p:spPr/>
        <p:txBody>
          <a:bodyPr/>
          <a:lstStyle/>
          <a:p>
            <a:pPr algn="ctr"/>
            <a:r>
              <a:rPr lang="ru-RU" dirty="0"/>
              <a:t>О чём доклад</a:t>
            </a:r>
            <a:endParaRPr lang="en-US" dirty="0"/>
          </a:p>
        </p:txBody>
      </p:sp>
    </p:spTree>
    <p:extLst>
      <p:ext uri="{BB962C8B-B14F-4D97-AF65-F5344CB8AC3E}">
        <p14:creationId xmlns:p14="http://schemas.microsoft.com/office/powerpoint/2010/main" val="301339653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62460F1A-4B65-4A20-9DB8-9920A00046ED}" type="slidenum">
              <a:rPr lang="en-US" smtClean="0"/>
              <a:t>40</a:t>
            </a:fld>
            <a:endParaRPr lang="en-US"/>
          </a:p>
        </p:txBody>
      </p:sp>
      <p:sp>
        <p:nvSpPr>
          <p:cNvPr id="4" name="Title 3"/>
          <p:cNvSpPr>
            <a:spLocks noGrp="1"/>
          </p:cNvSpPr>
          <p:nvPr>
            <p:ph type="title"/>
          </p:nvPr>
        </p:nvSpPr>
        <p:spPr/>
        <p:txBody>
          <a:bodyPr/>
          <a:lstStyle/>
          <a:p>
            <a:pPr algn="ctr"/>
            <a:r>
              <a:rPr lang="en-US" dirty="0"/>
              <a:t>Copy Propagation</a:t>
            </a:r>
          </a:p>
        </p:txBody>
      </p:sp>
      <p:pic>
        <p:nvPicPr>
          <p:cNvPr id="5" name="Picture 4">
            <a:hlinkClick r:id="rId2"/>
          </p:cNvPr>
          <p:cNvPicPr>
            <a:picLocks noChangeAspect="1"/>
          </p:cNvPicPr>
          <p:nvPr/>
        </p:nvPicPr>
        <p:blipFill>
          <a:blip r:embed="rId3"/>
          <a:stretch>
            <a:fillRect/>
          </a:stretch>
        </p:blipFill>
        <p:spPr>
          <a:xfrm>
            <a:off x="2533650" y="4821354"/>
            <a:ext cx="7124700" cy="1295400"/>
          </a:xfrm>
          <a:prstGeom prst="rect">
            <a:avLst/>
          </a:prstGeom>
        </p:spPr>
      </p:pic>
      <p:pic>
        <p:nvPicPr>
          <p:cNvPr id="13" name="Picture 12">
            <a:extLst>
              <a:ext uri="{FF2B5EF4-FFF2-40B4-BE49-F238E27FC236}">
                <a16:creationId xmlns:a16="http://schemas.microsoft.com/office/drawing/2014/main" id="{3AF1247E-4F8B-42ED-9915-85F034128BDE}"/>
              </a:ext>
            </a:extLst>
          </p:cNvPr>
          <p:cNvPicPr>
            <a:picLocks noChangeAspect="1"/>
          </p:cNvPicPr>
          <p:nvPr/>
        </p:nvPicPr>
        <p:blipFill>
          <a:blip r:embed="rId4"/>
          <a:stretch>
            <a:fillRect/>
          </a:stretch>
        </p:blipFill>
        <p:spPr>
          <a:xfrm>
            <a:off x="942256" y="1390432"/>
            <a:ext cx="10307488" cy="3191320"/>
          </a:xfrm>
          <a:prstGeom prst="rect">
            <a:avLst/>
          </a:prstGeom>
        </p:spPr>
      </p:pic>
    </p:spTree>
    <p:extLst>
      <p:ext uri="{BB962C8B-B14F-4D97-AF65-F5344CB8AC3E}">
        <p14:creationId xmlns:p14="http://schemas.microsoft.com/office/powerpoint/2010/main" val="281692884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ru-RU" dirty="0"/>
              <a:t>Сейчас демо про </a:t>
            </a:r>
            <a:r>
              <a:rPr lang="en-US" dirty="0"/>
              <a:t>partially constructed object </a:t>
            </a:r>
            <a:r>
              <a:rPr lang="ru-RU" dirty="0"/>
              <a:t>на </a:t>
            </a:r>
            <a:r>
              <a:rPr lang="en-US" dirty="0"/>
              <a:t>ARM</a:t>
            </a:r>
            <a:endParaRPr lang="ru-RU" dirty="0"/>
          </a:p>
          <a:p>
            <a:r>
              <a:rPr lang="ru-RU" dirty="0"/>
              <a:t>Далее будут примеры из </a:t>
            </a:r>
            <a:r>
              <a:rPr lang="en-US" b="1" dirty="0"/>
              <a:t>CoreFX</a:t>
            </a:r>
            <a:r>
              <a:rPr lang="en-US" dirty="0"/>
              <a:t>,</a:t>
            </a:r>
            <a:r>
              <a:rPr lang="en-US" b="1" dirty="0"/>
              <a:t> RavenDb</a:t>
            </a:r>
          </a:p>
        </p:txBody>
      </p:sp>
      <p:sp>
        <p:nvSpPr>
          <p:cNvPr id="6" name="Title 5"/>
          <p:cNvSpPr>
            <a:spLocks noGrp="1"/>
          </p:cNvSpPr>
          <p:nvPr>
            <p:ph type="title"/>
          </p:nvPr>
        </p:nvSpPr>
        <p:spPr/>
        <p:txBody>
          <a:bodyPr/>
          <a:lstStyle/>
          <a:p>
            <a:pPr algn="ctr"/>
            <a:r>
              <a:rPr lang="ru-RU" dirty="0"/>
              <a:t>Демо</a:t>
            </a:r>
            <a:endParaRPr lang="en-US" dirty="0"/>
          </a:p>
        </p:txBody>
      </p:sp>
      <p:sp>
        <p:nvSpPr>
          <p:cNvPr id="3" name="Slide Number Placeholder 2"/>
          <p:cNvSpPr>
            <a:spLocks noGrp="1"/>
          </p:cNvSpPr>
          <p:nvPr>
            <p:ph type="sldNum" sz="quarter" idx="12"/>
          </p:nvPr>
        </p:nvSpPr>
        <p:spPr/>
        <p:txBody>
          <a:bodyPr/>
          <a:lstStyle/>
          <a:p>
            <a:fld id="{62460F1A-4B65-4A20-9DB8-9920A00046ED}" type="slidenum">
              <a:rPr lang="en-US" smtClean="0"/>
              <a:t>41</a:t>
            </a:fld>
            <a:endParaRPr lang="en-US"/>
          </a:p>
        </p:txBody>
      </p:sp>
    </p:spTree>
    <p:extLst>
      <p:ext uri="{BB962C8B-B14F-4D97-AF65-F5344CB8AC3E}">
        <p14:creationId xmlns:p14="http://schemas.microsoft.com/office/powerpoint/2010/main" val="398444648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hlinkClick r:id="rId2"/>
          </p:cNvPr>
          <p:cNvPicPr>
            <a:picLocks noGrp="1" noChangeAspect="1"/>
          </p:cNvPicPr>
          <p:nvPr>
            <p:ph idx="1"/>
          </p:nvPr>
        </p:nvPicPr>
        <p:blipFill>
          <a:blip r:embed="rId3"/>
          <a:stretch>
            <a:fillRect/>
          </a:stretch>
        </p:blipFill>
        <p:spPr>
          <a:xfrm>
            <a:off x="2548203" y="1825625"/>
            <a:ext cx="7095594" cy="4351338"/>
          </a:xfrm>
          <a:prstGeom prst="rect">
            <a:avLst/>
          </a:prstGeom>
        </p:spPr>
      </p:pic>
      <p:sp>
        <p:nvSpPr>
          <p:cNvPr id="3" name="Slide Number Placeholder 2"/>
          <p:cNvSpPr>
            <a:spLocks noGrp="1"/>
          </p:cNvSpPr>
          <p:nvPr>
            <p:ph type="sldNum" sz="quarter" idx="12"/>
          </p:nvPr>
        </p:nvSpPr>
        <p:spPr/>
        <p:txBody>
          <a:bodyPr/>
          <a:lstStyle/>
          <a:p>
            <a:fld id="{62460F1A-4B65-4A20-9DB8-9920A00046ED}" type="slidenum">
              <a:rPr lang="en-US" smtClean="0"/>
              <a:t>42</a:t>
            </a:fld>
            <a:endParaRPr lang="en-US"/>
          </a:p>
        </p:txBody>
      </p:sp>
      <p:sp>
        <p:nvSpPr>
          <p:cNvPr id="4" name="Title 3"/>
          <p:cNvSpPr>
            <a:spLocks noGrp="1"/>
          </p:cNvSpPr>
          <p:nvPr>
            <p:ph type="title"/>
          </p:nvPr>
        </p:nvSpPr>
        <p:spPr/>
        <p:txBody>
          <a:bodyPr/>
          <a:lstStyle/>
          <a:p>
            <a:pPr algn="ctr"/>
            <a:r>
              <a:rPr lang="en-US" dirty="0"/>
              <a:t>ConcurrentDictionary</a:t>
            </a:r>
          </a:p>
        </p:txBody>
      </p:sp>
    </p:spTree>
    <p:extLst>
      <p:ext uri="{BB962C8B-B14F-4D97-AF65-F5344CB8AC3E}">
        <p14:creationId xmlns:p14="http://schemas.microsoft.com/office/powerpoint/2010/main" val="389817359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stretch>
            <a:fillRect/>
          </a:stretch>
        </p:blipFill>
        <p:spPr>
          <a:xfrm>
            <a:off x="1066800" y="1690692"/>
            <a:ext cx="10058400" cy="3095625"/>
          </a:xfrm>
          <a:prstGeom prst="rect">
            <a:avLst/>
          </a:prstGeom>
        </p:spPr>
      </p:pic>
      <p:sp>
        <p:nvSpPr>
          <p:cNvPr id="3" name="Slide Number Placeholder 2"/>
          <p:cNvSpPr>
            <a:spLocks noGrp="1"/>
          </p:cNvSpPr>
          <p:nvPr>
            <p:ph type="sldNum" sz="quarter" idx="12"/>
          </p:nvPr>
        </p:nvSpPr>
        <p:spPr/>
        <p:txBody>
          <a:bodyPr/>
          <a:lstStyle/>
          <a:p>
            <a:fld id="{62460F1A-4B65-4A20-9DB8-9920A00046ED}" type="slidenum">
              <a:rPr lang="en-US" smtClean="0"/>
              <a:t>43</a:t>
            </a:fld>
            <a:endParaRPr lang="en-US"/>
          </a:p>
        </p:txBody>
      </p:sp>
      <p:sp>
        <p:nvSpPr>
          <p:cNvPr id="4" name="Title 3"/>
          <p:cNvSpPr>
            <a:spLocks noGrp="1"/>
          </p:cNvSpPr>
          <p:nvPr>
            <p:ph type="title"/>
          </p:nvPr>
        </p:nvSpPr>
        <p:spPr/>
        <p:txBody>
          <a:bodyPr/>
          <a:lstStyle/>
          <a:p>
            <a:pPr algn="ctr"/>
            <a:r>
              <a:rPr lang="en-US" dirty="0"/>
              <a:t>ConcurrentDictionary</a:t>
            </a:r>
          </a:p>
        </p:txBody>
      </p:sp>
    </p:spTree>
    <p:extLst>
      <p:ext uri="{BB962C8B-B14F-4D97-AF65-F5344CB8AC3E}">
        <p14:creationId xmlns:p14="http://schemas.microsoft.com/office/powerpoint/2010/main" val="261758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a:stretch>
            <a:fillRect/>
          </a:stretch>
        </p:blipFill>
        <p:spPr>
          <a:xfrm>
            <a:off x="1599617" y="1825625"/>
            <a:ext cx="8992765" cy="4351338"/>
          </a:xfrm>
          <a:prstGeom prst="rect">
            <a:avLst/>
          </a:prstGeom>
        </p:spPr>
      </p:pic>
      <p:sp>
        <p:nvSpPr>
          <p:cNvPr id="3" name="Slide Number Placeholder 2"/>
          <p:cNvSpPr>
            <a:spLocks noGrp="1"/>
          </p:cNvSpPr>
          <p:nvPr>
            <p:ph type="sldNum" sz="quarter" idx="12"/>
          </p:nvPr>
        </p:nvSpPr>
        <p:spPr/>
        <p:txBody>
          <a:bodyPr/>
          <a:lstStyle/>
          <a:p>
            <a:fld id="{62460F1A-4B65-4A20-9DB8-9920A00046ED}" type="slidenum">
              <a:rPr lang="en-US" smtClean="0"/>
              <a:t>44</a:t>
            </a:fld>
            <a:endParaRPr lang="en-US"/>
          </a:p>
        </p:txBody>
      </p:sp>
      <p:sp>
        <p:nvSpPr>
          <p:cNvPr id="4" name="Title 3"/>
          <p:cNvSpPr>
            <a:spLocks noGrp="1"/>
          </p:cNvSpPr>
          <p:nvPr>
            <p:ph type="title"/>
          </p:nvPr>
        </p:nvSpPr>
        <p:spPr/>
        <p:txBody>
          <a:bodyPr/>
          <a:lstStyle/>
          <a:p>
            <a:pPr algn="ctr"/>
            <a:r>
              <a:rPr lang="en-US" dirty="0"/>
              <a:t>ConcurrentDictionary</a:t>
            </a:r>
          </a:p>
        </p:txBody>
      </p:sp>
    </p:spTree>
    <p:extLst>
      <p:ext uri="{BB962C8B-B14F-4D97-AF65-F5344CB8AC3E}">
        <p14:creationId xmlns:p14="http://schemas.microsoft.com/office/powerpoint/2010/main" val="251553600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62460F1A-4B65-4A20-9DB8-9920A00046ED}" type="slidenum">
              <a:rPr lang="en-US" smtClean="0"/>
              <a:t>45</a:t>
            </a:fld>
            <a:endParaRPr lang="en-US"/>
          </a:p>
        </p:txBody>
      </p:sp>
      <p:sp>
        <p:nvSpPr>
          <p:cNvPr id="4" name="Title 3"/>
          <p:cNvSpPr>
            <a:spLocks noGrp="1"/>
          </p:cNvSpPr>
          <p:nvPr>
            <p:ph type="title"/>
          </p:nvPr>
        </p:nvSpPr>
        <p:spPr/>
        <p:txBody>
          <a:bodyPr/>
          <a:lstStyle/>
          <a:p>
            <a:pPr algn="ctr"/>
            <a:r>
              <a:rPr lang="en-US" dirty="0"/>
              <a:t>ConcurrentDictionary</a:t>
            </a:r>
          </a:p>
        </p:txBody>
      </p:sp>
      <p:pic>
        <p:nvPicPr>
          <p:cNvPr id="5" name="Picture 4"/>
          <p:cNvPicPr>
            <a:picLocks noChangeAspect="1"/>
          </p:cNvPicPr>
          <p:nvPr/>
        </p:nvPicPr>
        <p:blipFill>
          <a:blip r:embed="rId2"/>
          <a:stretch>
            <a:fillRect/>
          </a:stretch>
        </p:blipFill>
        <p:spPr>
          <a:xfrm>
            <a:off x="1056073" y="1497214"/>
            <a:ext cx="10079853" cy="4859142"/>
          </a:xfrm>
          <a:prstGeom prst="rect">
            <a:avLst/>
          </a:prstGeom>
        </p:spPr>
      </p:pic>
    </p:spTree>
    <p:extLst>
      <p:ext uri="{BB962C8B-B14F-4D97-AF65-F5344CB8AC3E}">
        <p14:creationId xmlns:p14="http://schemas.microsoft.com/office/powerpoint/2010/main" val="184021724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62460F1A-4B65-4A20-9DB8-9920A00046ED}" type="slidenum">
              <a:rPr lang="en-US" smtClean="0"/>
              <a:t>46</a:t>
            </a:fld>
            <a:endParaRPr lang="en-US"/>
          </a:p>
        </p:txBody>
      </p:sp>
      <p:sp>
        <p:nvSpPr>
          <p:cNvPr id="4" name="Title 3"/>
          <p:cNvSpPr>
            <a:spLocks noGrp="1"/>
          </p:cNvSpPr>
          <p:nvPr>
            <p:ph type="title"/>
          </p:nvPr>
        </p:nvSpPr>
        <p:spPr/>
        <p:txBody>
          <a:bodyPr/>
          <a:lstStyle/>
          <a:p>
            <a:pPr algn="ctr"/>
            <a:r>
              <a:rPr lang="en-US" dirty="0"/>
              <a:t>ConcurrentDictionary</a:t>
            </a:r>
          </a:p>
        </p:txBody>
      </p:sp>
      <p:pic>
        <p:nvPicPr>
          <p:cNvPr id="2" name="Picture 1"/>
          <p:cNvPicPr>
            <a:picLocks noChangeAspect="1"/>
          </p:cNvPicPr>
          <p:nvPr/>
        </p:nvPicPr>
        <p:blipFill>
          <a:blip r:embed="rId2"/>
          <a:stretch>
            <a:fillRect/>
          </a:stretch>
        </p:blipFill>
        <p:spPr>
          <a:xfrm>
            <a:off x="1231827" y="2009770"/>
            <a:ext cx="6657975" cy="2190750"/>
          </a:xfrm>
          <a:prstGeom prst="rect">
            <a:avLst/>
          </a:prstGeom>
        </p:spPr>
      </p:pic>
      <p:pic>
        <p:nvPicPr>
          <p:cNvPr id="6" name="Picture 5"/>
          <p:cNvPicPr>
            <a:picLocks noChangeAspect="1"/>
          </p:cNvPicPr>
          <p:nvPr/>
        </p:nvPicPr>
        <p:blipFill>
          <a:blip r:embed="rId3"/>
          <a:stretch>
            <a:fillRect/>
          </a:stretch>
        </p:blipFill>
        <p:spPr>
          <a:xfrm>
            <a:off x="4360920" y="4200520"/>
            <a:ext cx="6372225" cy="1933575"/>
          </a:xfrm>
          <a:prstGeom prst="rect">
            <a:avLst/>
          </a:prstGeom>
        </p:spPr>
      </p:pic>
    </p:spTree>
    <p:extLst>
      <p:ext uri="{BB962C8B-B14F-4D97-AF65-F5344CB8AC3E}">
        <p14:creationId xmlns:p14="http://schemas.microsoft.com/office/powerpoint/2010/main" val="377060651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TryAddInternal</a:t>
            </a:r>
            <a:r>
              <a:rPr lang="ru-RU" dirty="0"/>
              <a:t>:</a:t>
            </a:r>
          </a:p>
          <a:p>
            <a:endParaRPr lang="en-US" dirty="0"/>
          </a:p>
          <a:p>
            <a:endParaRPr lang="en-US" dirty="0"/>
          </a:p>
          <a:p>
            <a:endParaRPr lang="en-US" dirty="0"/>
          </a:p>
          <a:p>
            <a:r>
              <a:rPr lang="en-US" dirty="0"/>
              <a:t>TryUpdateInternal: </a:t>
            </a:r>
          </a:p>
        </p:txBody>
      </p:sp>
      <p:sp>
        <p:nvSpPr>
          <p:cNvPr id="3" name="Slide Number Placeholder 2"/>
          <p:cNvSpPr>
            <a:spLocks noGrp="1"/>
          </p:cNvSpPr>
          <p:nvPr>
            <p:ph type="sldNum" sz="quarter" idx="12"/>
          </p:nvPr>
        </p:nvSpPr>
        <p:spPr/>
        <p:txBody>
          <a:bodyPr/>
          <a:lstStyle/>
          <a:p>
            <a:fld id="{62460F1A-4B65-4A20-9DB8-9920A00046ED}" type="slidenum">
              <a:rPr lang="en-US" smtClean="0"/>
              <a:t>47</a:t>
            </a:fld>
            <a:endParaRPr lang="en-US"/>
          </a:p>
        </p:txBody>
      </p:sp>
      <p:sp>
        <p:nvSpPr>
          <p:cNvPr id="4" name="Title 3"/>
          <p:cNvSpPr>
            <a:spLocks noGrp="1"/>
          </p:cNvSpPr>
          <p:nvPr>
            <p:ph type="title"/>
          </p:nvPr>
        </p:nvSpPr>
        <p:spPr/>
        <p:txBody>
          <a:bodyPr/>
          <a:lstStyle/>
          <a:p>
            <a:pPr algn="ctr"/>
            <a:r>
              <a:rPr lang="en-US" dirty="0"/>
              <a:t>ConcurrentDictionary</a:t>
            </a:r>
          </a:p>
        </p:txBody>
      </p:sp>
      <p:sp>
        <p:nvSpPr>
          <p:cNvPr id="5" name="Rectangle 1"/>
          <p:cNvSpPr>
            <a:spLocks noChangeArrowheads="1"/>
          </p:cNvSpPr>
          <p:nvPr/>
        </p:nvSpPr>
        <p:spPr bwMode="auto">
          <a:xfrm>
            <a:off x="1090569" y="2456329"/>
            <a:ext cx="8819626"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2B91AF"/>
                </a:solidFill>
                <a:effectLst/>
                <a:latin typeface="Consolas" panose="020B0609020204030204" pitchFamily="49" charset="0"/>
              </a:rPr>
              <a:t>Monitor</a:t>
            </a:r>
            <a:r>
              <a:rPr kumimoji="0" lang="en-US" altLang="en-US" sz="2400" b="0" i="0" u="none" strike="noStrike" cap="none" normalizeH="0" baseline="0" dirty="0">
                <a:ln>
                  <a:noFill/>
                </a:ln>
                <a:solidFill>
                  <a:srgbClr val="000000"/>
                </a:solidFill>
                <a:effectLst/>
                <a:latin typeface="Consolas" panose="020B0609020204030204" pitchFamily="49" charset="0"/>
              </a:rPr>
              <a:t>.Enter(tables._locks[lockNo], </a:t>
            </a:r>
            <a:r>
              <a:rPr kumimoji="0" lang="en-US" altLang="en-US" sz="2400" b="0" i="0" u="none" strike="noStrike" cap="none" normalizeH="0" baseline="0" dirty="0">
                <a:ln>
                  <a:noFill/>
                </a:ln>
                <a:solidFill>
                  <a:srgbClr val="0000FF"/>
                </a:solidFill>
                <a:effectLst/>
                <a:latin typeface="Consolas" panose="020B0609020204030204" pitchFamily="49" charset="0"/>
              </a:rPr>
              <a:t>ref</a:t>
            </a:r>
            <a:r>
              <a:rPr kumimoji="0" lang="en-US" altLang="en-US" sz="2400" b="0" i="0" u="none" strike="noStrike" cap="none" normalizeH="0" baseline="0" dirty="0">
                <a:ln>
                  <a:noFill/>
                </a:ln>
                <a:solidFill>
                  <a:srgbClr val="000000"/>
                </a:solidFill>
                <a:effectLst/>
                <a:latin typeface="Consolas" panose="020B0609020204030204" pitchFamily="49" charset="0"/>
              </a:rPr>
              <a:t> lockTaken)</a:t>
            </a: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
        <p:nvSpPr>
          <p:cNvPr id="6" name="Rectangle 2"/>
          <p:cNvSpPr>
            <a:spLocks noChangeArrowheads="1"/>
          </p:cNvSpPr>
          <p:nvPr/>
        </p:nvSpPr>
        <p:spPr bwMode="auto">
          <a:xfrm>
            <a:off x="1090569" y="4472028"/>
            <a:ext cx="5707310" cy="46166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00FF"/>
                </a:solidFill>
                <a:effectLst/>
                <a:latin typeface="Consolas" panose="020B0609020204030204" pitchFamily="49" charset="0"/>
              </a:rPr>
              <a:t>lock</a:t>
            </a:r>
            <a:r>
              <a:rPr kumimoji="0" lang="en-US" altLang="en-US" sz="2400" b="0" i="0" u="none" strike="noStrike" cap="none" normalizeH="0" baseline="0" dirty="0">
                <a:ln>
                  <a:noFill/>
                </a:ln>
                <a:solidFill>
                  <a:srgbClr val="000000"/>
                </a:solidFill>
                <a:effectLst/>
                <a:latin typeface="Consolas" panose="020B0609020204030204" pitchFamily="49" charset="0"/>
              </a:rPr>
              <a:t> (tables._locks[lockNo]) </a:t>
            </a: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09234465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62460F1A-4B65-4A20-9DB8-9920A00046ED}" type="slidenum">
              <a:rPr lang="en-US" smtClean="0"/>
              <a:t>48</a:t>
            </a:fld>
            <a:endParaRPr lang="en-US"/>
          </a:p>
        </p:txBody>
      </p:sp>
      <p:sp>
        <p:nvSpPr>
          <p:cNvPr id="4" name="Title 3"/>
          <p:cNvSpPr>
            <a:spLocks noGrp="1"/>
          </p:cNvSpPr>
          <p:nvPr>
            <p:ph type="title"/>
          </p:nvPr>
        </p:nvSpPr>
        <p:spPr/>
        <p:txBody>
          <a:bodyPr/>
          <a:lstStyle/>
          <a:p>
            <a:pPr algn="ctr"/>
            <a:r>
              <a:rPr lang="en-US" dirty="0"/>
              <a:t>ConcurrentDictionary</a:t>
            </a:r>
          </a:p>
        </p:txBody>
      </p:sp>
      <p:pic>
        <p:nvPicPr>
          <p:cNvPr id="5" name="Picture 4"/>
          <p:cNvPicPr>
            <a:picLocks noChangeAspect="1"/>
          </p:cNvPicPr>
          <p:nvPr/>
        </p:nvPicPr>
        <p:blipFill>
          <a:blip r:embed="rId2"/>
          <a:stretch>
            <a:fillRect/>
          </a:stretch>
        </p:blipFill>
        <p:spPr>
          <a:xfrm>
            <a:off x="2190750" y="1514475"/>
            <a:ext cx="7810500" cy="3829050"/>
          </a:xfrm>
          <a:prstGeom prst="rect">
            <a:avLst/>
          </a:prstGeom>
        </p:spPr>
      </p:pic>
    </p:spTree>
    <p:extLst>
      <p:ext uri="{BB962C8B-B14F-4D97-AF65-F5344CB8AC3E}">
        <p14:creationId xmlns:p14="http://schemas.microsoft.com/office/powerpoint/2010/main" val="265245375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62460F1A-4B65-4A20-9DB8-9920A00046ED}" type="slidenum">
              <a:rPr lang="en-US" smtClean="0"/>
              <a:t>49</a:t>
            </a:fld>
            <a:endParaRPr lang="en-US"/>
          </a:p>
        </p:txBody>
      </p:sp>
      <p:sp>
        <p:nvSpPr>
          <p:cNvPr id="4" name="Title 3"/>
          <p:cNvSpPr>
            <a:spLocks noGrp="1"/>
          </p:cNvSpPr>
          <p:nvPr>
            <p:ph type="title"/>
          </p:nvPr>
        </p:nvSpPr>
        <p:spPr/>
        <p:txBody>
          <a:bodyPr/>
          <a:lstStyle/>
          <a:p>
            <a:pPr algn="ctr"/>
            <a:r>
              <a:rPr lang="en-US" dirty="0"/>
              <a:t>ConcurrentDictionary</a:t>
            </a:r>
          </a:p>
        </p:txBody>
      </p:sp>
      <p:pic>
        <p:nvPicPr>
          <p:cNvPr id="5" name="Picture 4"/>
          <p:cNvPicPr>
            <a:picLocks noChangeAspect="1"/>
          </p:cNvPicPr>
          <p:nvPr/>
        </p:nvPicPr>
        <p:blipFill>
          <a:blip r:embed="rId2"/>
          <a:stretch>
            <a:fillRect/>
          </a:stretch>
        </p:blipFill>
        <p:spPr>
          <a:xfrm>
            <a:off x="1846379" y="1690692"/>
            <a:ext cx="8499242" cy="4275821"/>
          </a:xfrm>
          <a:prstGeom prst="rect">
            <a:avLst/>
          </a:prstGeom>
        </p:spPr>
      </p:pic>
    </p:spTree>
    <p:extLst>
      <p:ext uri="{BB962C8B-B14F-4D97-AF65-F5344CB8AC3E}">
        <p14:creationId xmlns:p14="http://schemas.microsoft.com/office/powerpoint/2010/main" val="38209717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p:cNvPicPr>
            <a:picLocks noGrp="1" noChangeAspect="1"/>
          </p:cNvPicPr>
          <p:nvPr>
            <p:ph idx="1"/>
          </p:nvPr>
        </p:nvPicPr>
        <p:blipFill>
          <a:blip r:embed="rId2"/>
          <a:stretch>
            <a:fillRect/>
          </a:stretch>
        </p:blipFill>
        <p:spPr>
          <a:xfrm>
            <a:off x="838200" y="1975262"/>
            <a:ext cx="10515600" cy="4052063"/>
          </a:xfrm>
          <a:prstGeom prst="rect">
            <a:avLst/>
          </a:prstGeom>
        </p:spPr>
      </p:pic>
      <p:sp>
        <p:nvSpPr>
          <p:cNvPr id="6" name="Title 5"/>
          <p:cNvSpPr>
            <a:spLocks noGrp="1"/>
          </p:cNvSpPr>
          <p:nvPr>
            <p:ph type="title"/>
          </p:nvPr>
        </p:nvSpPr>
        <p:spPr/>
        <p:txBody>
          <a:bodyPr/>
          <a:lstStyle/>
          <a:p>
            <a:pPr algn="ctr"/>
            <a:r>
              <a:rPr lang="en-US" dirty="0" err="1">
                <a:hlinkClick r:id="rId3"/>
              </a:rPr>
              <a:t>DotNext</a:t>
            </a:r>
            <a:r>
              <a:rPr lang="en-US" dirty="0">
                <a:hlinkClick r:id="rId3"/>
              </a:rPr>
              <a:t> 2016 </a:t>
            </a:r>
            <a:r>
              <a:rPr lang="en-US" dirty="0" err="1">
                <a:hlinkClick r:id="rId3"/>
              </a:rPr>
              <a:t>Piter</a:t>
            </a:r>
            <a:endParaRPr lang="en-US" dirty="0"/>
          </a:p>
        </p:txBody>
      </p:sp>
      <p:sp>
        <p:nvSpPr>
          <p:cNvPr id="2" name="Slide Number Placeholder 1"/>
          <p:cNvSpPr>
            <a:spLocks noGrp="1"/>
          </p:cNvSpPr>
          <p:nvPr>
            <p:ph type="sldNum" sz="quarter" idx="12"/>
          </p:nvPr>
        </p:nvSpPr>
        <p:spPr/>
        <p:txBody>
          <a:bodyPr/>
          <a:lstStyle/>
          <a:p>
            <a:fld id="{62460F1A-4B65-4A20-9DB8-9920A00046ED}" type="slidenum">
              <a:rPr lang="en-US" smtClean="0"/>
              <a:t>5</a:t>
            </a:fld>
            <a:endParaRPr lang="en-US"/>
          </a:p>
        </p:txBody>
      </p:sp>
    </p:spTree>
    <p:extLst>
      <p:ext uri="{BB962C8B-B14F-4D97-AF65-F5344CB8AC3E}">
        <p14:creationId xmlns:p14="http://schemas.microsoft.com/office/powerpoint/2010/main" val="222130083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62460F1A-4B65-4A20-9DB8-9920A00046ED}" type="slidenum">
              <a:rPr lang="en-US" smtClean="0"/>
              <a:t>50</a:t>
            </a:fld>
            <a:endParaRPr lang="en-US"/>
          </a:p>
        </p:txBody>
      </p:sp>
      <p:sp>
        <p:nvSpPr>
          <p:cNvPr id="4" name="Title 3"/>
          <p:cNvSpPr>
            <a:spLocks noGrp="1"/>
          </p:cNvSpPr>
          <p:nvPr>
            <p:ph type="title"/>
          </p:nvPr>
        </p:nvSpPr>
        <p:spPr/>
        <p:txBody>
          <a:bodyPr/>
          <a:lstStyle/>
          <a:p>
            <a:pPr algn="ctr"/>
            <a:r>
              <a:rPr lang="en-US" dirty="0"/>
              <a:t>ConcurrentDictionary</a:t>
            </a:r>
          </a:p>
        </p:txBody>
      </p:sp>
      <p:pic>
        <p:nvPicPr>
          <p:cNvPr id="5" name="Picture 4"/>
          <p:cNvPicPr>
            <a:picLocks noChangeAspect="1"/>
          </p:cNvPicPr>
          <p:nvPr/>
        </p:nvPicPr>
        <p:blipFill>
          <a:blip r:embed="rId2"/>
          <a:stretch>
            <a:fillRect/>
          </a:stretch>
        </p:blipFill>
        <p:spPr>
          <a:xfrm>
            <a:off x="1056073" y="1497214"/>
            <a:ext cx="10079853" cy="4859142"/>
          </a:xfrm>
          <a:prstGeom prst="rect">
            <a:avLst/>
          </a:prstGeom>
        </p:spPr>
      </p:pic>
    </p:spTree>
    <p:extLst>
      <p:ext uri="{BB962C8B-B14F-4D97-AF65-F5344CB8AC3E}">
        <p14:creationId xmlns:p14="http://schemas.microsoft.com/office/powerpoint/2010/main" val="195708805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stretch>
            <a:fillRect/>
          </a:stretch>
        </p:blipFill>
        <p:spPr>
          <a:xfrm>
            <a:off x="2090737" y="2624931"/>
            <a:ext cx="8010525" cy="2752725"/>
          </a:xfrm>
          <a:prstGeom prst="rect">
            <a:avLst/>
          </a:prstGeom>
        </p:spPr>
      </p:pic>
      <p:sp>
        <p:nvSpPr>
          <p:cNvPr id="3" name="Slide Number Placeholder 2"/>
          <p:cNvSpPr>
            <a:spLocks noGrp="1"/>
          </p:cNvSpPr>
          <p:nvPr>
            <p:ph type="sldNum" sz="quarter" idx="12"/>
          </p:nvPr>
        </p:nvSpPr>
        <p:spPr/>
        <p:txBody>
          <a:bodyPr/>
          <a:lstStyle/>
          <a:p>
            <a:fld id="{62460F1A-4B65-4A20-9DB8-9920A00046ED}" type="slidenum">
              <a:rPr lang="en-US" smtClean="0"/>
              <a:t>51</a:t>
            </a:fld>
            <a:endParaRPr lang="en-US"/>
          </a:p>
        </p:txBody>
      </p:sp>
      <p:sp>
        <p:nvSpPr>
          <p:cNvPr id="4" name="Title 3"/>
          <p:cNvSpPr>
            <a:spLocks noGrp="1"/>
          </p:cNvSpPr>
          <p:nvPr>
            <p:ph type="title"/>
          </p:nvPr>
        </p:nvSpPr>
        <p:spPr/>
        <p:txBody>
          <a:bodyPr/>
          <a:lstStyle/>
          <a:p>
            <a:pPr algn="ctr"/>
            <a:r>
              <a:rPr lang="en-US" dirty="0"/>
              <a:t>ConcurrentDictionary</a:t>
            </a:r>
          </a:p>
        </p:txBody>
      </p:sp>
      <p:sp>
        <p:nvSpPr>
          <p:cNvPr id="6" name="TextBox 5"/>
          <p:cNvSpPr txBox="1"/>
          <p:nvPr/>
        </p:nvSpPr>
        <p:spPr>
          <a:xfrm>
            <a:off x="2672626" y="1690692"/>
            <a:ext cx="6846746" cy="523220"/>
          </a:xfrm>
          <a:prstGeom prst="rect">
            <a:avLst/>
          </a:prstGeom>
          <a:noFill/>
        </p:spPr>
        <p:txBody>
          <a:bodyPr wrap="none" rtlCol="0">
            <a:spAutoFit/>
          </a:bodyPr>
          <a:lstStyle/>
          <a:p>
            <a:r>
              <a:rPr lang="en-US" sz="2800" dirty="0">
                <a:hlinkClick r:id="rId3"/>
              </a:rPr>
              <a:t>https://github.com/dotnet/corefx/pull/22382</a:t>
            </a:r>
            <a:endParaRPr lang="en-US" sz="2800" dirty="0"/>
          </a:p>
        </p:txBody>
      </p:sp>
    </p:spTree>
    <p:extLst>
      <p:ext uri="{BB962C8B-B14F-4D97-AF65-F5344CB8AC3E}">
        <p14:creationId xmlns:p14="http://schemas.microsoft.com/office/powerpoint/2010/main" val="262065809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stretch>
            <a:fillRect/>
          </a:stretch>
        </p:blipFill>
        <p:spPr>
          <a:xfrm>
            <a:off x="838200" y="2682199"/>
            <a:ext cx="10515600" cy="2638189"/>
          </a:xfrm>
          <a:prstGeom prst="rect">
            <a:avLst/>
          </a:prstGeom>
        </p:spPr>
      </p:pic>
      <p:sp>
        <p:nvSpPr>
          <p:cNvPr id="3" name="Slide Number Placeholder 2"/>
          <p:cNvSpPr>
            <a:spLocks noGrp="1"/>
          </p:cNvSpPr>
          <p:nvPr>
            <p:ph type="sldNum" sz="quarter" idx="12"/>
          </p:nvPr>
        </p:nvSpPr>
        <p:spPr/>
        <p:txBody>
          <a:bodyPr/>
          <a:lstStyle/>
          <a:p>
            <a:fld id="{62460F1A-4B65-4A20-9DB8-9920A00046ED}" type="slidenum">
              <a:rPr lang="en-US" smtClean="0"/>
              <a:t>52</a:t>
            </a:fld>
            <a:endParaRPr lang="en-US"/>
          </a:p>
        </p:txBody>
      </p:sp>
      <p:sp>
        <p:nvSpPr>
          <p:cNvPr id="4" name="Title 3"/>
          <p:cNvSpPr>
            <a:spLocks noGrp="1"/>
          </p:cNvSpPr>
          <p:nvPr>
            <p:ph type="title"/>
          </p:nvPr>
        </p:nvSpPr>
        <p:spPr/>
        <p:txBody>
          <a:bodyPr/>
          <a:lstStyle/>
          <a:p>
            <a:pPr algn="ctr"/>
            <a:r>
              <a:rPr lang="en-US" dirty="0"/>
              <a:t>ConcurrentDictionary</a:t>
            </a:r>
          </a:p>
        </p:txBody>
      </p:sp>
    </p:spTree>
    <p:extLst>
      <p:ext uri="{BB962C8B-B14F-4D97-AF65-F5344CB8AC3E}">
        <p14:creationId xmlns:p14="http://schemas.microsoft.com/office/powerpoint/2010/main" val="262116281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hlinkClick r:id="rId2"/>
              </a:rPr>
              <a:t>github.com/m08pvv/CSharpPartiallyConstructedObjectAnalyzer</a:t>
            </a:r>
            <a:endParaRPr lang="en-US" dirty="0"/>
          </a:p>
          <a:p>
            <a:r>
              <a:rPr lang="en-US" dirty="0">
                <a:hlinkClick r:id="rId3"/>
              </a:rPr>
              <a:t>https://github.com/ravendb/ravendb/pull/3376</a:t>
            </a:r>
            <a:endParaRPr lang="en-US" dirty="0"/>
          </a:p>
        </p:txBody>
      </p:sp>
      <p:sp>
        <p:nvSpPr>
          <p:cNvPr id="3" name="Slide Number Placeholder 2"/>
          <p:cNvSpPr>
            <a:spLocks noGrp="1"/>
          </p:cNvSpPr>
          <p:nvPr>
            <p:ph type="sldNum" sz="quarter" idx="12"/>
          </p:nvPr>
        </p:nvSpPr>
        <p:spPr/>
        <p:txBody>
          <a:bodyPr/>
          <a:lstStyle/>
          <a:p>
            <a:fld id="{62460F1A-4B65-4A20-9DB8-9920A00046ED}" type="slidenum">
              <a:rPr lang="en-US" smtClean="0"/>
              <a:t>53</a:t>
            </a:fld>
            <a:endParaRPr lang="en-US"/>
          </a:p>
        </p:txBody>
      </p:sp>
      <p:sp>
        <p:nvSpPr>
          <p:cNvPr id="4" name="Title 3"/>
          <p:cNvSpPr>
            <a:spLocks noGrp="1"/>
          </p:cNvSpPr>
          <p:nvPr>
            <p:ph type="title"/>
          </p:nvPr>
        </p:nvSpPr>
        <p:spPr/>
        <p:txBody>
          <a:bodyPr/>
          <a:lstStyle/>
          <a:p>
            <a:r>
              <a:rPr lang="ru-RU" dirty="0"/>
              <a:t>Статический анализ, </a:t>
            </a:r>
            <a:r>
              <a:rPr lang="en-US" dirty="0"/>
              <a:t>Roslyn</a:t>
            </a:r>
            <a:r>
              <a:rPr lang="ru-RU" dirty="0"/>
              <a:t>, бага в </a:t>
            </a:r>
            <a:r>
              <a:rPr lang="en-US" dirty="0"/>
              <a:t>RavenDB</a:t>
            </a:r>
          </a:p>
        </p:txBody>
      </p:sp>
      <p:pic>
        <p:nvPicPr>
          <p:cNvPr id="5" name="Picture 4"/>
          <p:cNvPicPr>
            <a:picLocks noChangeAspect="1"/>
          </p:cNvPicPr>
          <p:nvPr/>
        </p:nvPicPr>
        <p:blipFill>
          <a:blip r:embed="rId4"/>
          <a:stretch>
            <a:fillRect/>
          </a:stretch>
        </p:blipFill>
        <p:spPr>
          <a:xfrm>
            <a:off x="1962150" y="3071813"/>
            <a:ext cx="8267700" cy="3105150"/>
          </a:xfrm>
          <a:prstGeom prst="rect">
            <a:avLst/>
          </a:prstGeom>
        </p:spPr>
      </p:pic>
    </p:spTree>
    <p:extLst>
      <p:ext uri="{BB962C8B-B14F-4D97-AF65-F5344CB8AC3E}">
        <p14:creationId xmlns:p14="http://schemas.microsoft.com/office/powerpoint/2010/main" val="118986702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62460F1A-4B65-4A20-9DB8-9920A00046ED}" type="slidenum">
              <a:rPr lang="en-US" smtClean="0"/>
              <a:t>54</a:t>
            </a:fld>
            <a:endParaRPr lang="en-US"/>
          </a:p>
        </p:txBody>
      </p:sp>
      <p:sp>
        <p:nvSpPr>
          <p:cNvPr id="4" name="Title 3"/>
          <p:cNvSpPr>
            <a:spLocks noGrp="1"/>
          </p:cNvSpPr>
          <p:nvPr>
            <p:ph type="title"/>
          </p:nvPr>
        </p:nvSpPr>
        <p:spPr/>
        <p:txBody>
          <a:bodyPr/>
          <a:lstStyle/>
          <a:p>
            <a:pPr algn="ctr"/>
            <a:r>
              <a:rPr lang="en-US" dirty="0"/>
              <a:t>RavenDB</a:t>
            </a:r>
          </a:p>
        </p:txBody>
      </p:sp>
      <p:pic>
        <p:nvPicPr>
          <p:cNvPr id="7" name="Content Placeholder 6"/>
          <p:cNvPicPr>
            <a:picLocks noGrp="1" noChangeAspect="1"/>
          </p:cNvPicPr>
          <p:nvPr>
            <p:ph idx="1"/>
          </p:nvPr>
        </p:nvPicPr>
        <p:blipFill>
          <a:blip r:embed="rId2"/>
          <a:stretch>
            <a:fillRect/>
          </a:stretch>
        </p:blipFill>
        <p:spPr>
          <a:xfrm>
            <a:off x="838200" y="3709405"/>
            <a:ext cx="10515600" cy="583778"/>
          </a:xfrm>
          <a:prstGeom prst="rect">
            <a:avLst/>
          </a:prstGeom>
        </p:spPr>
      </p:pic>
    </p:spTree>
    <p:extLst>
      <p:ext uri="{BB962C8B-B14F-4D97-AF65-F5344CB8AC3E}">
        <p14:creationId xmlns:p14="http://schemas.microsoft.com/office/powerpoint/2010/main" val="260172970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ru-RU" dirty="0"/>
              <a:t>Стараться использовать более высокоуровневые конструкции</a:t>
            </a:r>
            <a:endParaRPr lang="en-US" dirty="0"/>
          </a:p>
          <a:p>
            <a:r>
              <a:rPr lang="ru-RU" dirty="0"/>
              <a:t>Читать спецификации</a:t>
            </a:r>
            <a:endParaRPr lang="en-US" dirty="0"/>
          </a:p>
        </p:txBody>
      </p:sp>
      <p:sp>
        <p:nvSpPr>
          <p:cNvPr id="6" name="Title 5"/>
          <p:cNvSpPr>
            <a:spLocks noGrp="1"/>
          </p:cNvSpPr>
          <p:nvPr>
            <p:ph type="title"/>
          </p:nvPr>
        </p:nvSpPr>
        <p:spPr/>
        <p:txBody>
          <a:bodyPr/>
          <a:lstStyle/>
          <a:p>
            <a:pPr algn="ctr"/>
            <a:r>
              <a:rPr lang="ru-RU" dirty="0"/>
              <a:t>Вывод</a:t>
            </a:r>
            <a:endParaRPr lang="en-US" dirty="0"/>
          </a:p>
        </p:txBody>
      </p:sp>
      <p:sp>
        <p:nvSpPr>
          <p:cNvPr id="3" name="Slide Number Placeholder 2"/>
          <p:cNvSpPr>
            <a:spLocks noGrp="1"/>
          </p:cNvSpPr>
          <p:nvPr>
            <p:ph type="sldNum" sz="quarter" idx="12"/>
          </p:nvPr>
        </p:nvSpPr>
        <p:spPr/>
        <p:txBody>
          <a:bodyPr/>
          <a:lstStyle/>
          <a:p>
            <a:fld id="{62460F1A-4B65-4A20-9DB8-9920A00046ED}" type="slidenum">
              <a:rPr lang="en-US" smtClean="0"/>
              <a:t>55</a:t>
            </a:fld>
            <a:endParaRPr lang="en-US"/>
          </a:p>
        </p:txBody>
      </p:sp>
    </p:spTree>
    <p:extLst>
      <p:ext uri="{BB962C8B-B14F-4D97-AF65-F5344CB8AC3E}">
        <p14:creationId xmlns:p14="http://schemas.microsoft.com/office/powerpoint/2010/main" val="325629297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38200" y="1825625"/>
            <a:ext cx="10515600" cy="4351338"/>
          </a:xfrm>
        </p:spPr>
        <p:txBody>
          <a:bodyPr/>
          <a:lstStyle/>
          <a:p>
            <a:r>
              <a:rPr lang="en-US" dirty="0">
                <a:hlinkClick r:id="rId2"/>
              </a:rPr>
              <a:t>ECMA-335 </a:t>
            </a:r>
            <a:r>
              <a:rPr lang="ru-RU" dirty="0">
                <a:hlinkClick r:id="rId2"/>
              </a:rPr>
              <a:t>и </a:t>
            </a:r>
            <a:r>
              <a:rPr lang="en-US" dirty="0">
                <a:hlinkClick r:id="rId2"/>
              </a:rPr>
              <a:t>ECMA-334</a:t>
            </a:r>
            <a:endParaRPr lang="ru-RU" dirty="0">
              <a:hlinkClick r:id="rId2"/>
            </a:endParaRPr>
          </a:p>
          <a:p>
            <a:r>
              <a:rPr lang="en-US" dirty="0">
                <a:hlinkClick r:id="rId2"/>
              </a:rPr>
              <a:t>http://www.albahari.com/threading/</a:t>
            </a:r>
            <a:endParaRPr lang="ru-RU" dirty="0"/>
          </a:p>
          <a:p>
            <a:r>
              <a:rPr lang="en-US" dirty="0">
                <a:hlinkClick r:id="rId3"/>
              </a:rPr>
              <a:t>Andrew Tanenbaum “Structured Computer Organization”</a:t>
            </a:r>
            <a:endParaRPr lang="en-US" dirty="0"/>
          </a:p>
          <a:p>
            <a:r>
              <a:rPr lang="en-US" dirty="0">
                <a:hlinkClick r:id="rId4"/>
              </a:rPr>
              <a:t>Jeffrey Richter “CLR via C#”</a:t>
            </a:r>
            <a:endParaRPr lang="en-US" dirty="0"/>
          </a:p>
          <a:p>
            <a:r>
              <a:rPr lang="en-US" dirty="0">
                <a:hlinkClick r:id="rId5"/>
              </a:rPr>
              <a:t>Eugene </a:t>
            </a:r>
            <a:r>
              <a:rPr lang="en-US" dirty="0" err="1">
                <a:hlinkClick r:id="rId5"/>
              </a:rPr>
              <a:t>Agafonov</a:t>
            </a:r>
            <a:r>
              <a:rPr lang="en-US" dirty="0">
                <a:hlinkClick r:id="rId5"/>
              </a:rPr>
              <a:t>, Andrew </a:t>
            </a:r>
            <a:r>
              <a:rPr lang="en-US" dirty="0" err="1">
                <a:hlinkClick r:id="rId5"/>
              </a:rPr>
              <a:t>Koryavchenko</a:t>
            </a:r>
            <a:r>
              <a:rPr lang="en-US" dirty="0">
                <a:hlinkClick r:id="rId5"/>
              </a:rPr>
              <a:t> "Mastering C# Concurrency"</a:t>
            </a:r>
            <a:endParaRPr lang="en-US" dirty="0"/>
          </a:p>
          <a:p>
            <a:r>
              <a:rPr lang="en-US" dirty="0">
                <a:hlinkClick r:id="rId6"/>
              </a:rPr>
              <a:t>https://habrahabr.ru/company/intel/blog/</a:t>
            </a:r>
            <a:r>
              <a:rPr lang="en-US" dirty="0"/>
              <a:t> </a:t>
            </a:r>
            <a:endParaRPr lang="ru-RU" dirty="0"/>
          </a:p>
          <a:p>
            <a:pPr marL="0" indent="0">
              <a:buNone/>
            </a:pPr>
            <a:endParaRPr lang="en-US" dirty="0"/>
          </a:p>
        </p:txBody>
      </p:sp>
      <p:sp>
        <p:nvSpPr>
          <p:cNvPr id="3" name="Title 2"/>
          <p:cNvSpPr>
            <a:spLocks noGrp="1"/>
          </p:cNvSpPr>
          <p:nvPr>
            <p:ph type="title"/>
          </p:nvPr>
        </p:nvSpPr>
        <p:spPr/>
        <p:txBody>
          <a:bodyPr/>
          <a:lstStyle/>
          <a:p>
            <a:pPr algn="ctr"/>
            <a:r>
              <a:rPr lang="ru-RU" dirty="0"/>
              <a:t>Чего почитать?</a:t>
            </a:r>
            <a:endParaRPr lang="en-US" dirty="0"/>
          </a:p>
        </p:txBody>
      </p:sp>
      <p:sp>
        <p:nvSpPr>
          <p:cNvPr id="4" name="Slide Number Placeholder 3"/>
          <p:cNvSpPr>
            <a:spLocks noGrp="1"/>
          </p:cNvSpPr>
          <p:nvPr>
            <p:ph type="sldNum" sz="quarter" idx="12"/>
          </p:nvPr>
        </p:nvSpPr>
        <p:spPr/>
        <p:txBody>
          <a:bodyPr/>
          <a:lstStyle/>
          <a:p>
            <a:fld id="{62460F1A-4B65-4A20-9DB8-9920A00046ED}" type="slidenum">
              <a:rPr lang="en-US" smtClean="0"/>
              <a:t>56</a:t>
            </a:fld>
            <a:endParaRPr lang="en-US"/>
          </a:p>
        </p:txBody>
      </p:sp>
    </p:spTree>
    <p:extLst>
      <p:ext uri="{BB962C8B-B14F-4D97-AF65-F5344CB8AC3E}">
        <p14:creationId xmlns:p14="http://schemas.microsoft.com/office/powerpoint/2010/main" val="17848629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algn="ctr"/>
            <a:r>
              <a:rPr lang="ru-RU" dirty="0"/>
              <a:t>Вопросы</a:t>
            </a:r>
            <a:r>
              <a:rPr lang="en-US" dirty="0"/>
              <a:t>?</a:t>
            </a:r>
            <a:endParaRPr lang="ru-RU"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5614" y="5650685"/>
            <a:ext cx="304800" cy="30480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36942" y="5650685"/>
            <a:ext cx="304800" cy="304800"/>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200" y="5650685"/>
            <a:ext cx="304800" cy="304800"/>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73028" y="5654185"/>
            <a:ext cx="301300" cy="301300"/>
          </a:xfrm>
          <a:prstGeom prst="rect">
            <a:avLst/>
          </a:prstGeom>
        </p:spPr>
      </p:pic>
      <p:sp>
        <p:nvSpPr>
          <p:cNvPr id="7" name="TextBox 6"/>
          <p:cNvSpPr txBox="1"/>
          <p:nvPr/>
        </p:nvSpPr>
        <p:spPr>
          <a:xfrm>
            <a:off x="2300856" y="5650685"/>
            <a:ext cx="948208" cy="369332"/>
          </a:xfrm>
          <a:prstGeom prst="rect">
            <a:avLst/>
          </a:prstGeom>
          <a:noFill/>
        </p:spPr>
        <p:txBody>
          <a:bodyPr wrap="none" rtlCol="0">
            <a:spAutoFit/>
          </a:bodyPr>
          <a:lstStyle/>
          <a:p>
            <a:r>
              <a:rPr lang="en-US" b="1" dirty="0"/>
              <a:t>m08pvv</a:t>
            </a:r>
          </a:p>
        </p:txBody>
      </p:sp>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968792" y="4037680"/>
            <a:ext cx="2385008" cy="2385008"/>
          </a:xfrm>
          <a:prstGeom prst="rect">
            <a:avLst/>
          </a:prstGeom>
        </p:spPr>
      </p:pic>
      <p:sp>
        <p:nvSpPr>
          <p:cNvPr id="9" name="Slide Number Placeholder 8"/>
          <p:cNvSpPr>
            <a:spLocks noGrp="1"/>
          </p:cNvSpPr>
          <p:nvPr>
            <p:ph type="sldNum" sz="quarter" idx="12"/>
          </p:nvPr>
        </p:nvSpPr>
        <p:spPr/>
        <p:txBody>
          <a:bodyPr/>
          <a:lstStyle/>
          <a:p>
            <a:fld id="{62460F1A-4B65-4A20-9DB8-9920A00046ED}" type="slidenum">
              <a:rPr lang="en-US" smtClean="0"/>
              <a:t>57</a:t>
            </a:fld>
            <a:endParaRPr lang="en-US"/>
          </a:p>
        </p:txBody>
      </p:sp>
    </p:spTree>
    <p:extLst>
      <p:ext uri="{BB962C8B-B14F-4D97-AF65-F5344CB8AC3E}">
        <p14:creationId xmlns:p14="http://schemas.microsoft.com/office/powerpoint/2010/main" val="2865426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A13E0BE-BAF4-439B-A2A2-0B93B452BAC6}"/>
              </a:ext>
            </a:extLst>
          </p:cNvPr>
          <p:cNvSpPr>
            <a:spLocks noGrp="1"/>
          </p:cNvSpPr>
          <p:nvPr>
            <p:ph idx="1"/>
          </p:nvPr>
        </p:nvSpPr>
        <p:spPr/>
        <p:txBody>
          <a:bodyPr>
            <a:normAutofit fontScale="92500" lnSpcReduction="10000"/>
          </a:bodyPr>
          <a:lstStyle/>
          <a:p>
            <a:pPr marL="0" indent="0">
              <a:buNone/>
            </a:pPr>
            <a:r>
              <a:rPr lang="en-US" dirty="0"/>
              <a:t>While Microsoft's CLR team was building a JIT compiler for the </a:t>
            </a:r>
            <a:r>
              <a:rPr lang="en-US" b="1" dirty="0">
                <a:solidFill>
                  <a:schemeClr val="accent2"/>
                </a:solidFill>
              </a:rPr>
              <a:t>IA64</a:t>
            </a:r>
            <a:r>
              <a:rPr lang="en-US" dirty="0"/>
              <a:t> architecture, they realized that </a:t>
            </a:r>
            <a:r>
              <a:rPr lang="en-US" b="1" dirty="0">
                <a:solidFill>
                  <a:schemeClr val="accent2"/>
                </a:solidFill>
              </a:rPr>
              <a:t>many developers (including themselves) had written code that would not work correctly if executed with non-volatile (unordered) read and write memory accesses</a:t>
            </a:r>
            <a:r>
              <a:rPr lang="en-US" dirty="0"/>
              <a:t>. So they thought about making </a:t>
            </a:r>
            <a:r>
              <a:rPr lang="en-US" b="1" dirty="0">
                <a:solidFill>
                  <a:schemeClr val="accent2"/>
                </a:solidFill>
              </a:rPr>
              <a:t>the IA64 JIT</a:t>
            </a:r>
            <a:r>
              <a:rPr lang="en-US" dirty="0"/>
              <a:t> compiler always produce read instructions that include acquire semantics and write instructions that always include release semantics. This would allow already-written applications that work on the x86 to continue to work just fine on the IA64. Unfortunately, this would hurt performance significantly, and so a compromise was struck. </a:t>
            </a:r>
            <a:r>
              <a:rPr lang="en-US" b="1" dirty="0">
                <a:solidFill>
                  <a:schemeClr val="accent2"/>
                </a:solidFill>
              </a:rPr>
              <a:t>Microsoft's IA64 JIT compiler</a:t>
            </a:r>
            <a:r>
              <a:rPr lang="en-US" dirty="0"/>
              <a:t> ensures that all writes are always performed with release semantics, but reads are allowed to be unordered; programmers still must call Thread's </a:t>
            </a:r>
            <a:r>
              <a:rPr lang="en-US" dirty="0" err="1"/>
              <a:t>VolatileRead</a:t>
            </a:r>
            <a:r>
              <a:rPr lang="en-US" dirty="0"/>
              <a:t> method or apply C#'s volatile keyword to a field so that it is read with acquire semantics.</a:t>
            </a:r>
          </a:p>
        </p:txBody>
      </p:sp>
      <p:sp>
        <p:nvSpPr>
          <p:cNvPr id="3" name="Slide Number Placeholder 2">
            <a:extLst>
              <a:ext uri="{FF2B5EF4-FFF2-40B4-BE49-F238E27FC236}">
                <a16:creationId xmlns:a16="http://schemas.microsoft.com/office/drawing/2014/main" id="{B96AD653-178B-4CD5-8103-297868AFA080}"/>
              </a:ext>
            </a:extLst>
          </p:cNvPr>
          <p:cNvSpPr>
            <a:spLocks noGrp="1"/>
          </p:cNvSpPr>
          <p:nvPr>
            <p:ph type="sldNum" sz="quarter" idx="12"/>
          </p:nvPr>
        </p:nvSpPr>
        <p:spPr/>
        <p:txBody>
          <a:bodyPr/>
          <a:lstStyle/>
          <a:p>
            <a:fld id="{62460F1A-4B65-4A20-9DB8-9920A00046ED}" type="slidenum">
              <a:rPr lang="en-US" smtClean="0"/>
              <a:t>58</a:t>
            </a:fld>
            <a:endParaRPr lang="en-US"/>
          </a:p>
        </p:txBody>
      </p:sp>
      <p:sp>
        <p:nvSpPr>
          <p:cNvPr id="4" name="Title 3">
            <a:extLst>
              <a:ext uri="{FF2B5EF4-FFF2-40B4-BE49-F238E27FC236}">
                <a16:creationId xmlns:a16="http://schemas.microsoft.com/office/drawing/2014/main" id="{86803A6A-415C-4A13-8B7E-A840AA155BB2}"/>
              </a:ext>
            </a:extLst>
          </p:cNvPr>
          <p:cNvSpPr>
            <a:spLocks noGrp="1"/>
          </p:cNvSpPr>
          <p:nvPr>
            <p:ph type="title"/>
          </p:nvPr>
        </p:nvSpPr>
        <p:spPr/>
        <p:txBody>
          <a:bodyPr/>
          <a:lstStyle/>
          <a:p>
            <a:pPr algn="ctr"/>
            <a:r>
              <a:rPr lang="ru-RU" dirty="0"/>
              <a:t>Бонус</a:t>
            </a:r>
            <a:endParaRPr lang="en-US" dirty="0"/>
          </a:p>
        </p:txBody>
      </p:sp>
    </p:spTree>
    <p:extLst>
      <p:ext uri="{BB962C8B-B14F-4D97-AF65-F5344CB8AC3E}">
        <p14:creationId xmlns:p14="http://schemas.microsoft.com/office/powerpoint/2010/main" val="120510861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194B8CF-C260-4F18-BDBE-6DB857A16563}"/>
              </a:ext>
            </a:extLst>
          </p:cNvPr>
          <p:cNvSpPr>
            <a:spLocks noGrp="1"/>
          </p:cNvSpPr>
          <p:nvPr>
            <p:ph idx="1"/>
          </p:nvPr>
        </p:nvSpPr>
        <p:spPr/>
        <p:txBody>
          <a:bodyPr/>
          <a:lstStyle/>
          <a:p>
            <a:pPr marL="0" indent="0">
              <a:buNone/>
            </a:pPr>
            <a:r>
              <a:rPr lang="en-US" dirty="0"/>
              <a:t>This produces a much more sane memory model for programmers to rationalize in their heads. In fact, </a:t>
            </a:r>
            <a:r>
              <a:rPr lang="en-US" b="1" dirty="0">
                <a:solidFill>
                  <a:schemeClr val="accent2"/>
                </a:solidFill>
              </a:rPr>
              <a:t>Microsoft now promises </a:t>
            </a:r>
            <a:r>
              <a:rPr lang="en-US" dirty="0"/>
              <a:t>that </a:t>
            </a:r>
            <a:r>
              <a:rPr lang="en-US" b="1" dirty="0">
                <a:solidFill>
                  <a:schemeClr val="accent2"/>
                </a:solidFill>
              </a:rPr>
              <a:t>all of its JIT compilers that exist today or are created in the future will adhere to this memory model</a:t>
            </a:r>
            <a:r>
              <a:rPr lang="en-US" dirty="0"/>
              <a:t> in which reads can be unordered but </a:t>
            </a:r>
            <a:r>
              <a:rPr lang="en-US" b="1" dirty="0">
                <a:solidFill>
                  <a:schemeClr val="accent2"/>
                </a:solidFill>
              </a:rPr>
              <a:t>writes always occur with release semantics</a:t>
            </a:r>
            <a:r>
              <a:rPr lang="en-US" dirty="0"/>
              <a:t>. To be more precise, the memory access rules are a bit more complicated than what I discussed in this section. The other memory access rules would be expected by most programmers anyway.</a:t>
            </a:r>
          </a:p>
        </p:txBody>
      </p:sp>
      <p:sp>
        <p:nvSpPr>
          <p:cNvPr id="3" name="Slide Number Placeholder 2">
            <a:extLst>
              <a:ext uri="{FF2B5EF4-FFF2-40B4-BE49-F238E27FC236}">
                <a16:creationId xmlns:a16="http://schemas.microsoft.com/office/drawing/2014/main" id="{83951EB0-C211-4051-9101-EBC19B5A0733}"/>
              </a:ext>
            </a:extLst>
          </p:cNvPr>
          <p:cNvSpPr>
            <a:spLocks noGrp="1"/>
          </p:cNvSpPr>
          <p:nvPr>
            <p:ph type="sldNum" sz="quarter" idx="12"/>
          </p:nvPr>
        </p:nvSpPr>
        <p:spPr/>
        <p:txBody>
          <a:bodyPr/>
          <a:lstStyle/>
          <a:p>
            <a:fld id="{62460F1A-4B65-4A20-9DB8-9920A00046ED}" type="slidenum">
              <a:rPr lang="en-US" smtClean="0"/>
              <a:t>59</a:t>
            </a:fld>
            <a:endParaRPr lang="en-US"/>
          </a:p>
        </p:txBody>
      </p:sp>
      <p:sp>
        <p:nvSpPr>
          <p:cNvPr id="4" name="Title 3">
            <a:extLst>
              <a:ext uri="{FF2B5EF4-FFF2-40B4-BE49-F238E27FC236}">
                <a16:creationId xmlns:a16="http://schemas.microsoft.com/office/drawing/2014/main" id="{2DA62E3E-B540-4E99-8D0B-63033A3AB933}"/>
              </a:ext>
            </a:extLst>
          </p:cNvPr>
          <p:cNvSpPr>
            <a:spLocks noGrp="1"/>
          </p:cNvSpPr>
          <p:nvPr>
            <p:ph type="title"/>
          </p:nvPr>
        </p:nvSpPr>
        <p:spPr/>
        <p:txBody>
          <a:bodyPr/>
          <a:lstStyle/>
          <a:p>
            <a:pPr algn="ctr"/>
            <a:r>
              <a:rPr lang="ru-RU" dirty="0"/>
              <a:t>Бонус</a:t>
            </a:r>
            <a:endParaRPr lang="en-US" dirty="0"/>
          </a:p>
        </p:txBody>
      </p:sp>
    </p:spTree>
    <p:extLst>
      <p:ext uri="{BB962C8B-B14F-4D97-AF65-F5344CB8AC3E}">
        <p14:creationId xmlns:p14="http://schemas.microsoft.com/office/powerpoint/2010/main" val="40022619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62460F1A-4B65-4A20-9DB8-9920A00046ED}" type="slidenum">
              <a:rPr lang="en-US" smtClean="0"/>
              <a:t>6</a:t>
            </a:fld>
            <a:endParaRPr lang="en-US"/>
          </a:p>
        </p:txBody>
      </p:sp>
      <p:sp>
        <p:nvSpPr>
          <p:cNvPr id="4" name="Title 3"/>
          <p:cNvSpPr>
            <a:spLocks noGrp="1"/>
          </p:cNvSpPr>
          <p:nvPr>
            <p:ph type="title"/>
          </p:nvPr>
        </p:nvSpPr>
        <p:spPr/>
        <p:txBody>
          <a:bodyPr/>
          <a:lstStyle/>
          <a:p>
            <a:pPr algn="ctr"/>
            <a:r>
              <a:rPr lang="en-US" dirty="0" err="1">
                <a:hlinkClick r:id="rId2"/>
              </a:rPr>
              <a:t>Shipil</a:t>
            </a:r>
            <a:r>
              <a:rPr lang="ru-RU" dirty="0">
                <a:hlinkClick r:id="rId2"/>
              </a:rPr>
              <a:t>ё</a:t>
            </a:r>
            <a:r>
              <a:rPr lang="en-US" dirty="0">
                <a:hlinkClick r:id="rId2"/>
              </a:rPr>
              <a:t>v JMM</a:t>
            </a:r>
            <a:endParaRPr lang="en-US" dirty="0"/>
          </a:p>
        </p:txBody>
      </p:sp>
      <p:pic>
        <p:nvPicPr>
          <p:cNvPr id="5" name="Content Placeholder 4"/>
          <p:cNvPicPr>
            <a:picLocks noGrp="1" noChangeAspect="1"/>
          </p:cNvPicPr>
          <p:nvPr>
            <p:ph idx="1"/>
          </p:nvPr>
        </p:nvPicPr>
        <p:blipFill>
          <a:blip r:embed="rId3"/>
          <a:stretch>
            <a:fillRect/>
          </a:stretch>
        </p:blipFill>
        <p:spPr>
          <a:xfrm>
            <a:off x="3744800" y="1410109"/>
            <a:ext cx="7927978" cy="4351338"/>
          </a:xfrm>
          <a:prstGeom prst="rect">
            <a:avLst/>
          </a:prstGeom>
        </p:spPr>
      </p:pic>
      <p:pic>
        <p:nvPicPr>
          <p:cNvPr id="6" name="Picture 5">
            <a:hlinkClick r:id="rId2"/>
          </p:cNvPr>
          <p:cNvPicPr>
            <a:picLocks noChangeAspect="1"/>
          </p:cNvPicPr>
          <p:nvPr/>
        </p:nvPicPr>
        <p:blipFill>
          <a:blip r:embed="rId4"/>
          <a:stretch>
            <a:fillRect/>
          </a:stretch>
        </p:blipFill>
        <p:spPr>
          <a:xfrm>
            <a:off x="349141" y="2251081"/>
            <a:ext cx="4467225" cy="4105275"/>
          </a:xfrm>
          <a:prstGeom prst="rect">
            <a:avLst/>
          </a:prstGeom>
        </p:spPr>
      </p:pic>
      <p:pic>
        <p:nvPicPr>
          <p:cNvPr id="7" name="Picture 6">
            <a:hlinkClick r:id="rId5"/>
          </p:cNvPr>
          <p:cNvPicPr>
            <a:picLocks noChangeAspect="1"/>
          </p:cNvPicPr>
          <p:nvPr/>
        </p:nvPicPr>
        <p:blipFill>
          <a:blip r:embed="rId6"/>
          <a:stretch>
            <a:fillRect/>
          </a:stretch>
        </p:blipFill>
        <p:spPr>
          <a:xfrm>
            <a:off x="5336824" y="2408546"/>
            <a:ext cx="6547551" cy="3650356"/>
          </a:xfrm>
          <a:prstGeom prst="rect">
            <a:avLst/>
          </a:prstGeom>
        </p:spPr>
      </p:pic>
    </p:spTree>
    <p:extLst>
      <p:ext uri="{BB962C8B-B14F-4D97-AF65-F5344CB8AC3E}">
        <p14:creationId xmlns:p14="http://schemas.microsoft.com/office/powerpoint/2010/main" val="109628486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b="1" dirty="0"/>
              <a:t>The C# Memory Model in Theory and Practice [</a:t>
            </a:r>
            <a:r>
              <a:rPr lang="en-US" dirty="0"/>
              <a:t>https://msdn.microsoft.com/en-us/magazine/jj883956.aspx]</a:t>
            </a:r>
          </a:p>
          <a:p>
            <a:r>
              <a:rPr lang="en-US" b="1" dirty="0"/>
              <a:t>ECMA-335 specification</a:t>
            </a:r>
            <a:br>
              <a:rPr lang="en-US" b="1" dirty="0"/>
            </a:br>
            <a:r>
              <a:rPr lang="en-US" dirty="0"/>
              <a:t>[http://www.ecma-international.org/publications/files/ECMA-ST/ECMA-335.pdf]</a:t>
            </a:r>
          </a:p>
          <a:p>
            <a:r>
              <a:rPr lang="en-US" b="1" dirty="0"/>
              <a:t>ECMA-334 specification</a:t>
            </a:r>
            <a:br>
              <a:rPr lang="en-US" b="1" dirty="0"/>
            </a:br>
            <a:r>
              <a:rPr lang="en-US" dirty="0"/>
              <a:t>[%VSINSTALLDIR%\VC#\Specifications\1033\CSharp Language Specification.docx]</a:t>
            </a:r>
            <a:endParaRPr lang="ru-RU" dirty="0"/>
          </a:p>
          <a:p>
            <a:r>
              <a:rPr lang="en-US" b="1" dirty="0"/>
              <a:t>Jeffrey Richter “CLR via C#, Second Edition”</a:t>
            </a:r>
          </a:p>
        </p:txBody>
      </p:sp>
      <p:sp>
        <p:nvSpPr>
          <p:cNvPr id="6" name="Title 5"/>
          <p:cNvSpPr>
            <a:spLocks noGrp="1"/>
          </p:cNvSpPr>
          <p:nvPr>
            <p:ph type="title"/>
          </p:nvPr>
        </p:nvSpPr>
        <p:spPr/>
        <p:txBody>
          <a:bodyPr/>
          <a:lstStyle/>
          <a:p>
            <a:r>
              <a:rPr lang="ru-RU" dirty="0"/>
              <a:t>Список литературы</a:t>
            </a:r>
            <a:r>
              <a:rPr lang="en-US" dirty="0"/>
              <a:t>:</a:t>
            </a:r>
            <a:endParaRPr lang="ru-RU" dirty="0"/>
          </a:p>
        </p:txBody>
      </p:sp>
      <p:sp>
        <p:nvSpPr>
          <p:cNvPr id="3" name="Slide Number Placeholder 2"/>
          <p:cNvSpPr>
            <a:spLocks noGrp="1"/>
          </p:cNvSpPr>
          <p:nvPr>
            <p:ph type="sldNum" sz="quarter" idx="12"/>
          </p:nvPr>
        </p:nvSpPr>
        <p:spPr/>
        <p:txBody>
          <a:bodyPr/>
          <a:lstStyle/>
          <a:p>
            <a:fld id="{62460F1A-4B65-4A20-9DB8-9920A00046ED}" type="slidenum">
              <a:rPr lang="en-US" smtClean="0"/>
              <a:t>60</a:t>
            </a:fld>
            <a:endParaRPr lang="en-US"/>
          </a:p>
        </p:txBody>
      </p:sp>
    </p:spTree>
    <p:extLst>
      <p:ext uri="{BB962C8B-B14F-4D97-AF65-F5344CB8AC3E}">
        <p14:creationId xmlns:p14="http://schemas.microsoft.com/office/powerpoint/2010/main" val="741900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stretch>
            <a:fillRect/>
          </a:stretch>
        </p:blipFill>
        <p:spPr>
          <a:xfrm>
            <a:off x="1647508" y="1825625"/>
            <a:ext cx="8896984" cy="4351338"/>
          </a:xfrm>
          <a:prstGeom prst="rect">
            <a:avLst/>
          </a:prstGeom>
        </p:spPr>
      </p:pic>
      <p:sp>
        <p:nvSpPr>
          <p:cNvPr id="3" name="Slide Number Placeholder 2"/>
          <p:cNvSpPr>
            <a:spLocks noGrp="1"/>
          </p:cNvSpPr>
          <p:nvPr>
            <p:ph type="sldNum" sz="quarter" idx="12"/>
          </p:nvPr>
        </p:nvSpPr>
        <p:spPr/>
        <p:txBody>
          <a:bodyPr/>
          <a:lstStyle/>
          <a:p>
            <a:fld id="{62460F1A-4B65-4A20-9DB8-9920A00046ED}" type="slidenum">
              <a:rPr lang="en-US" smtClean="0"/>
              <a:t>7</a:t>
            </a:fld>
            <a:endParaRPr lang="en-US"/>
          </a:p>
        </p:txBody>
      </p:sp>
      <p:sp>
        <p:nvSpPr>
          <p:cNvPr id="4" name="Title 3"/>
          <p:cNvSpPr>
            <a:spLocks noGrp="1"/>
          </p:cNvSpPr>
          <p:nvPr>
            <p:ph type="title"/>
          </p:nvPr>
        </p:nvSpPr>
        <p:spPr/>
        <p:txBody>
          <a:bodyPr/>
          <a:lstStyle/>
          <a:p>
            <a:pPr algn="ctr"/>
            <a:r>
              <a:rPr lang="en-US" dirty="0">
                <a:hlinkClick r:id="rId3"/>
              </a:rPr>
              <a:t>SPB .NET Community</a:t>
            </a:r>
            <a:endParaRPr lang="en-US" dirty="0"/>
          </a:p>
        </p:txBody>
      </p:sp>
    </p:spTree>
    <p:extLst>
      <p:ext uri="{BB962C8B-B14F-4D97-AF65-F5344CB8AC3E}">
        <p14:creationId xmlns:p14="http://schemas.microsoft.com/office/powerpoint/2010/main" val="38955388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algn="ctr"/>
            <a:r>
              <a:rPr lang="ru-RU" dirty="0"/>
              <a:t>Вопрос:</a:t>
            </a:r>
            <a:endParaRPr lang="en-US" dirty="0"/>
          </a:p>
        </p:txBody>
      </p:sp>
      <p:sp>
        <p:nvSpPr>
          <p:cNvPr id="8" name="TextBox 7"/>
          <p:cNvSpPr txBox="1"/>
          <p:nvPr/>
        </p:nvSpPr>
        <p:spPr>
          <a:xfrm>
            <a:off x="681665" y="1690692"/>
            <a:ext cx="10828670" cy="584775"/>
          </a:xfrm>
          <a:prstGeom prst="rect">
            <a:avLst/>
          </a:prstGeom>
          <a:noFill/>
        </p:spPr>
        <p:txBody>
          <a:bodyPr wrap="none" rtlCol="0">
            <a:spAutoFit/>
          </a:bodyPr>
          <a:lstStyle/>
          <a:p>
            <a:pPr algn="ctr"/>
            <a:r>
              <a:rPr lang="en-US" sz="3200" dirty="0"/>
              <a:t>Q: </a:t>
            </a:r>
            <a:r>
              <a:rPr lang="ru-RU" sz="3200" dirty="0"/>
              <a:t>Компьютер выполняет программу, которую Вы написали?</a:t>
            </a:r>
            <a:endParaRPr lang="en-US" sz="3200" dirty="0"/>
          </a:p>
        </p:txBody>
      </p:sp>
      <p:sp>
        <p:nvSpPr>
          <p:cNvPr id="2" name="Slide Number Placeholder 1"/>
          <p:cNvSpPr>
            <a:spLocks noGrp="1"/>
          </p:cNvSpPr>
          <p:nvPr>
            <p:ph type="sldNum" sz="quarter" idx="12"/>
          </p:nvPr>
        </p:nvSpPr>
        <p:spPr/>
        <p:txBody>
          <a:bodyPr/>
          <a:lstStyle/>
          <a:p>
            <a:fld id="{62460F1A-4B65-4A20-9DB8-9920A00046ED}" type="slidenum">
              <a:rPr lang="en-US" smtClean="0"/>
              <a:t>8</a:t>
            </a:fld>
            <a:endParaRPr lang="en-US"/>
          </a:p>
        </p:txBody>
      </p:sp>
    </p:spTree>
    <p:extLst>
      <p:ext uri="{BB962C8B-B14F-4D97-AF65-F5344CB8AC3E}">
        <p14:creationId xmlns:p14="http://schemas.microsoft.com/office/powerpoint/2010/main" val="17509941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pPr algn="ctr"/>
            <a:r>
              <a:rPr lang="ru-RU" dirty="0"/>
              <a:t>Вопрос:</a:t>
            </a:r>
            <a:endParaRPr lang="en-US" dirty="0"/>
          </a:p>
        </p:txBody>
      </p:sp>
      <p:sp>
        <p:nvSpPr>
          <p:cNvPr id="8" name="TextBox 7"/>
          <p:cNvSpPr txBox="1"/>
          <p:nvPr/>
        </p:nvSpPr>
        <p:spPr>
          <a:xfrm>
            <a:off x="681665" y="1690692"/>
            <a:ext cx="10828670" cy="584775"/>
          </a:xfrm>
          <a:prstGeom prst="rect">
            <a:avLst/>
          </a:prstGeom>
          <a:noFill/>
        </p:spPr>
        <p:txBody>
          <a:bodyPr wrap="none" rtlCol="0">
            <a:spAutoFit/>
          </a:bodyPr>
          <a:lstStyle/>
          <a:p>
            <a:r>
              <a:rPr lang="en-US" sz="3200" dirty="0"/>
              <a:t>Q: </a:t>
            </a:r>
            <a:r>
              <a:rPr lang="ru-RU" sz="3200" dirty="0"/>
              <a:t>Компьютер выполняет программу, которую Вы написали?</a:t>
            </a:r>
            <a:endParaRPr lang="en-US" sz="3200" dirty="0"/>
          </a:p>
        </p:txBody>
      </p:sp>
      <p:sp>
        <p:nvSpPr>
          <p:cNvPr id="2" name="TextBox 1"/>
          <p:cNvSpPr txBox="1"/>
          <p:nvPr/>
        </p:nvSpPr>
        <p:spPr>
          <a:xfrm>
            <a:off x="681665" y="2152357"/>
            <a:ext cx="8454687" cy="1077218"/>
          </a:xfrm>
          <a:prstGeom prst="rect">
            <a:avLst/>
          </a:prstGeom>
          <a:noFill/>
        </p:spPr>
        <p:txBody>
          <a:bodyPr wrap="none" rtlCol="0">
            <a:spAutoFit/>
          </a:bodyPr>
          <a:lstStyle/>
          <a:p>
            <a:r>
              <a:rPr lang="en-US" sz="3200" dirty="0"/>
              <a:t>A: </a:t>
            </a:r>
            <a:r>
              <a:rPr lang="ru-RU" sz="3200" dirty="0"/>
              <a:t>Нет.</a:t>
            </a:r>
          </a:p>
          <a:p>
            <a:r>
              <a:rPr lang="ru-RU" sz="3200" dirty="0"/>
              <a:t>Компилятор, </a:t>
            </a:r>
            <a:r>
              <a:rPr lang="en-US" sz="3200" dirty="0"/>
              <a:t>JIT</a:t>
            </a:r>
            <a:r>
              <a:rPr lang="ru-RU" sz="3200" dirty="0"/>
              <a:t> и </a:t>
            </a:r>
            <a:r>
              <a:rPr lang="en-US" sz="3200" dirty="0"/>
              <a:t>CPU</a:t>
            </a:r>
            <a:r>
              <a:rPr lang="ru-RU" sz="3200" dirty="0"/>
              <a:t> умеют </a:t>
            </a:r>
            <a:r>
              <a:rPr lang="ru-RU" sz="3200" b="1" dirty="0"/>
              <a:t>оптимизировать</a:t>
            </a:r>
            <a:r>
              <a:rPr lang="ru-RU" sz="3200" dirty="0"/>
              <a:t>!</a:t>
            </a:r>
            <a:endParaRPr lang="en-US" sz="3200" dirty="0"/>
          </a:p>
        </p:txBody>
      </p:sp>
      <p:sp>
        <p:nvSpPr>
          <p:cNvPr id="3" name="Slide Number Placeholder 2"/>
          <p:cNvSpPr>
            <a:spLocks noGrp="1"/>
          </p:cNvSpPr>
          <p:nvPr>
            <p:ph type="sldNum" sz="quarter" idx="12"/>
          </p:nvPr>
        </p:nvSpPr>
        <p:spPr/>
        <p:txBody>
          <a:bodyPr/>
          <a:lstStyle/>
          <a:p>
            <a:fld id="{62460F1A-4B65-4A20-9DB8-9920A00046ED}" type="slidenum">
              <a:rPr lang="en-US" smtClean="0"/>
              <a:t>9</a:t>
            </a:fld>
            <a:endParaRPr lang="en-US"/>
          </a:p>
        </p:txBody>
      </p:sp>
    </p:spTree>
    <p:extLst>
      <p:ext uri="{BB962C8B-B14F-4D97-AF65-F5344CB8AC3E}">
        <p14:creationId xmlns:p14="http://schemas.microsoft.com/office/powerpoint/2010/main" val="4079934529"/>
      </p:ext>
    </p:extLst>
  </p:cSld>
  <p:clrMapOvr>
    <a:masterClrMapping/>
  </p:clrMapOvr>
</p:sld>
</file>

<file path=ppt/theme/theme1.xml><?xml version="1.0" encoding="utf-8"?>
<a:theme xmlns:a="http://schemas.openxmlformats.org/drawingml/2006/main" name="Office Theme">
  <a:themeElements>
    <a:clrScheme name="Custom 1">
      <a:dk1>
        <a:srgbClr val="235488"/>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 id="{77338233-D7FE-499A-855D-8B3BBCA0157A}" vid="{DA5EF363-6CEE-4551-B991-70604368D2B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387A1633C17B034C9B15F904506DB066" ma:contentTypeVersion="4" ma:contentTypeDescription="Create a new document." ma:contentTypeScope="" ma:versionID="7deef0365b11d4ec9e9a840259d1f563">
  <xsd:schema xmlns:xsd="http://www.w3.org/2001/XMLSchema" xmlns:xs="http://www.w3.org/2001/XMLSchema" xmlns:p="http://schemas.microsoft.com/office/2006/metadata/properties" xmlns:ns2="505d6330-d49a-4124-916f-3279977d2370" xmlns:ns3="http://schemas.microsoft.com/sharepoint/v3/fields" targetNamespace="http://schemas.microsoft.com/office/2006/metadata/properties" ma:root="true" ma:fieldsID="b701fa0e93f213673bd5880d967e0690" ns2:_="" ns3:_="">
    <xsd:import namespace="505d6330-d49a-4124-916f-3279977d2370"/>
    <xsd:import namespace="http://schemas.microsoft.com/sharepoint/v3/fields"/>
    <xsd:element name="properties">
      <xsd:complexType>
        <xsd:sequence>
          <xsd:element name="documentManagement">
            <xsd:complexType>
              <xsd:all>
                <xsd:element ref="ns2:SharedWithUsers" minOccurs="0"/>
                <xsd:element ref="ns2:SharingHintHash" minOccurs="0"/>
                <xsd:element ref="ns2:SharedWithDetails" minOccurs="0"/>
                <xsd:element ref="ns3: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05d6330-d49a-4124-916f-3279977d2370"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ingHintHash" ma:index="9" nillable="true" ma:displayName="Sharing Hint Hash" ma:internalName="SharingHintHash" ma:readOnly="true">
      <xsd:simpleType>
        <xsd:restriction base="dms:Text"/>
      </xsd:simpleType>
    </xsd:element>
    <xsd:element name="SharedWithDetails" ma:index="10"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Version" ma:index="11"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C8F857D-5D1B-49B0-AB27-D38D8A9235EC}">
  <ds:schemaRefs>
    <ds:schemaRef ds:uri="http://schemas.microsoft.com/sharepoint/v3/contenttype/forms"/>
  </ds:schemaRefs>
</ds:datastoreItem>
</file>

<file path=customXml/itemProps2.xml><?xml version="1.0" encoding="utf-8"?>
<ds:datastoreItem xmlns:ds="http://schemas.openxmlformats.org/officeDocument/2006/customXml" ds:itemID="{7B5DF6B3-9220-4305-AF1C-1EA939A356AF}">
  <ds:schemaRefs>
    <ds:schemaRef ds:uri="http://schemas.microsoft.com/office/2006/documentManagement/types"/>
    <ds:schemaRef ds:uri="505d6330-d49a-4124-916f-3279977d2370"/>
    <ds:schemaRef ds:uri="http://purl.org/dc/terms/"/>
    <ds:schemaRef ds:uri="http://schemas.microsoft.com/office/2006/metadata/properties"/>
    <ds:schemaRef ds:uri="http://schemas.microsoft.com/office/infopath/2007/PartnerControls"/>
    <ds:schemaRef ds:uri="http://purl.org/dc/elements/1.1/"/>
    <ds:schemaRef ds:uri="http://schemas.microsoft.com/sharepoint/v3/fields"/>
    <ds:schemaRef ds:uri="http://www.w3.org/XML/1998/namespace"/>
    <ds:schemaRef ds:uri="http://schemas.openxmlformats.org/package/2006/metadata/core-properties"/>
    <ds:schemaRef ds:uri="http://purl.org/dc/dcmitype/"/>
  </ds:schemaRefs>
</ds:datastoreItem>
</file>

<file path=customXml/itemProps3.xml><?xml version="1.0" encoding="utf-8"?>
<ds:datastoreItem xmlns:ds="http://schemas.openxmlformats.org/officeDocument/2006/customXml" ds:itemID="{DBD4215E-436C-4108-9D1A-E58C93C51FE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05d6330-d49a-4124-916f-3279977d2370"/>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9044</TotalTime>
  <Words>1338</Words>
  <Application>Microsoft Office PowerPoint</Application>
  <PresentationFormat>Widescreen</PresentationFormat>
  <Paragraphs>223</Paragraphs>
  <Slides>60</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60</vt:i4>
      </vt:variant>
    </vt:vector>
  </HeadingPairs>
  <TitlesOfParts>
    <vt:vector size="65" baseType="lpstr">
      <vt:lpstr>宋体</vt:lpstr>
      <vt:lpstr>Arial</vt:lpstr>
      <vt:lpstr>Calibri</vt:lpstr>
      <vt:lpstr>Consolas</vt:lpstr>
      <vt:lpstr>Office Theme</vt:lpstr>
      <vt:lpstr>Модель памяти .NET</vt:lpstr>
      <vt:lpstr>Обо мне</vt:lpstr>
      <vt:lpstr>WARNING!</vt:lpstr>
      <vt:lpstr>О чём доклад</vt:lpstr>
      <vt:lpstr>DotNext 2016 Piter</vt:lpstr>
      <vt:lpstr>Shipilёv JMM</vt:lpstr>
      <vt:lpstr>SPB .NET Community</vt:lpstr>
      <vt:lpstr>Вопрос:</vt:lpstr>
      <vt:lpstr>Вопрос:</vt:lpstr>
      <vt:lpstr>Почему они это делают?</vt:lpstr>
      <vt:lpstr>Почему они это делают?</vt:lpstr>
      <vt:lpstr>Почему они это делают?</vt:lpstr>
      <vt:lpstr>Почему они это делают?</vt:lpstr>
      <vt:lpstr>Почему они это делают?</vt:lpstr>
      <vt:lpstr>Почему они это делают?</vt:lpstr>
      <vt:lpstr>Почему они это делают?</vt:lpstr>
      <vt:lpstr>Разные архитектуры Hardware memory model</vt:lpstr>
      <vt:lpstr>Разные архитектуры</vt:lpstr>
      <vt:lpstr>Как быть?</vt:lpstr>
      <vt:lpstr>Memory ordering semantics</vt:lpstr>
      <vt:lpstr>Sequential Consistency</vt:lpstr>
      <vt:lpstr>Release…</vt:lpstr>
      <vt:lpstr>Release consistency Acquire and Release semantics</vt:lpstr>
      <vt:lpstr>.NET Standards!</vt:lpstr>
      <vt:lpstr>ECMA-335</vt:lpstr>
      <vt:lpstr>ECMA-335 (I.12.6.4 Optimization)</vt:lpstr>
      <vt:lpstr>ECMA-335 (I.12.6.5 Locks and threads)</vt:lpstr>
      <vt:lpstr>System.Threading.Volatile</vt:lpstr>
      <vt:lpstr>System.Threading.Volatile</vt:lpstr>
      <vt:lpstr>System.Threading.Volatile</vt:lpstr>
      <vt:lpstr>ECMA-335 (I.12.6.6 Atomic reads and writes)</vt:lpstr>
      <vt:lpstr>ECMA-335 (I.12.6.7 Volatile reads and writes)</vt:lpstr>
      <vt:lpstr>ECMA-335 (I.12.6.7 Volatile reads and writes)</vt:lpstr>
      <vt:lpstr>ECMA-335 (I.12.6.8 Other  memory model issues)</vt:lpstr>
      <vt:lpstr>ECMA-334 (10.5.3 volatile fields)</vt:lpstr>
      <vt:lpstr>PowerPoint Presentation</vt:lpstr>
      <vt:lpstr>С чем можно столкнуться?</vt:lpstr>
      <vt:lpstr>Loop Read Hoisting</vt:lpstr>
      <vt:lpstr>Read Elimination</vt:lpstr>
      <vt:lpstr>Copy Propagation</vt:lpstr>
      <vt:lpstr>Демо</vt:lpstr>
      <vt:lpstr>ConcurrentDictionary</vt:lpstr>
      <vt:lpstr>ConcurrentDictionary</vt:lpstr>
      <vt:lpstr>ConcurrentDictionary</vt:lpstr>
      <vt:lpstr>ConcurrentDictionary</vt:lpstr>
      <vt:lpstr>ConcurrentDictionary</vt:lpstr>
      <vt:lpstr>ConcurrentDictionary</vt:lpstr>
      <vt:lpstr>ConcurrentDictionary</vt:lpstr>
      <vt:lpstr>ConcurrentDictionary</vt:lpstr>
      <vt:lpstr>ConcurrentDictionary</vt:lpstr>
      <vt:lpstr>ConcurrentDictionary</vt:lpstr>
      <vt:lpstr>ConcurrentDictionary</vt:lpstr>
      <vt:lpstr>Статический анализ, Roslyn, бага в RavenDB</vt:lpstr>
      <vt:lpstr>RavenDB</vt:lpstr>
      <vt:lpstr>Вывод</vt:lpstr>
      <vt:lpstr>Чего почитать?</vt:lpstr>
      <vt:lpstr>Вопросы?</vt:lpstr>
      <vt:lpstr>Бонус</vt:lpstr>
      <vt:lpstr>Бонус</vt:lpstr>
      <vt:lpstr>Список литературы:</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Marcus Heimann</dc:creator>
  <cp:lastModifiedBy>Valery Petrov</cp:lastModifiedBy>
  <cp:revision>256</cp:revision>
  <dcterms:created xsi:type="dcterms:W3CDTF">2015-01-30T10:18:58Z</dcterms:created>
  <dcterms:modified xsi:type="dcterms:W3CDTF">2017-11-07T19:18:28Z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0x010100387A1633C17B034C9B15F904506DB066</vt:lpwstr>
  </property>
</Properties>
</file>